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4.jpg" ContentType="image/pn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272" r:id="rId3"/>
    <p:sldId id="267" r:id="rId4"/>
    <p:sldId id="270" r:id="rId5"/>
    <p:sldId id="268" r:id="rId6"/>
    <p:sldId id="269" r:id="rId7"/>
    <p:sldId id="313" r:id="rId8"/>
    <p:sldId id="314" r:id="rId9"/>
    <p:sldId id="315" r:id="rId10"/>
    <p:sldId id="316" r:id="rId11"/>
    <p:sldId id="274" r:id="rId12"/>
    <p:sldId id="275" r:id="rId13"/>
    <p:sldId id="276" r:id="rId14"/>
    <p:sldId id="277" r:id="rId15"/>
    <p:sldId id="278" r:id="rId16"/>
    <p:sldId id="279" r:id="rId17"/>
    <p:sldId id="294" r:id="rId18"/>
    <p:sldId id="286" r:id="rId19"/>
    <p:sldId id="287" r:id="rId20"/>
    <p:sldId id="288" r:id="rId21"/>
    <p:sldId id="260" r:id="rId22"/>
    <p:sldId id="261" r:id="rId23"/>
    <p:sldId id="258" r:id="rId24"/>
    <p:sldId id="259" r:id="rId25"/>
    <p:sldId id="304" r:id="rId26"/>
    <p:sldId id="263" r:id="rId27"/>
    <p:sldId id="262" r:id="rId28"/>
    <p:sldId id="284" r:id="rId29"/>
    <p:sldId id="285" r:id="rId30"/>
    <p:sldId id="265" r:id="rId31"/>
    <p:sldId id="264" r:id="rId32"/>
    <p:sldId id="257" r:id="rId33"/>
    <p:sldId id="306" r:id="rId34"/>
    <p:sldId id="289" r:id="rId35"/>
    <p:sldId id="290" r:id="rId36"/>
    <p:sldId id="291" r:id="rId37"/>
    <p:sldId id="292" r:id="rId38"/>
    <p:sldId id="295" r:id="rId39"/>
    <p:sldId id="296" r:id="rId40"/>
    <p:sldId id="297" r:id="rId41"/>
    <p:sldId id="298" r:id="rId42"/>
    <p:sldId id="299" r:id="rId43"/>
    <p:sldId id="300" r:id="rId44"/>
    <p:sldId id="301" r:id="rId45"/>
    <p:sldId id="302" r:id="rId46"/>
    <p:sldId id="303" r:id="rId47"/>
    <p:sldId id="305" r:id="rId48"/>
    <p:sldId id="308" r:id="rId49"/>
    <p:sldId id="309" r:id="rId50"/>
    <p:sldId id="310" r:id="rId51"/>
    <p:sldId id="311" r:id="rId52"/>
    <p:sldId id="312" r:id="rId53"/>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EE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40" autoAdjust="0"/>
    <p:restoredTop sz="85401" autoAdjust="0"/>
  </p:normalViewPr>
  <p:slideViewPr>
    <p:cSldViewPr snapToGrid="0">
      <p:cViewPr varScale="1">
        <p:scale>
          <a:sx n="62" d="100"/>
          <a:sy n="62" d="100"/>
        </p:scale>
        <p:origin x="97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640DDA-63B5-44FD-961B-697151A60FA1}" type="datetimeFigureOut">
              <a:rPr lang="es-AR" smtClean="0"/>
              <a:t>6/11/2017</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3143AD-6179-4FC7-BD8A-56D2E7B9162B}" type="slidenum">
              <a:rPr lang="es-AR" smtClean="0"/>
              <a:t>‹Nº›</a:t>
            </a:fld>
            <a:endParaRPr lang="es-AR"/>
          </a:p>
        </p:txBody>
      </p:sp>
    </p:spTree>
    <p:extLst>
      <p:ext uri="{BB962C8B-B14F-4D97-AF65-F5344CB8AC3E}">
        <p14:creationId xmlns:p14="http://schemas.microsoft.com/office/powerpoint/2010/main" val="1013408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El</a:t>
            </a:r>
            <a:r>
              <a:rPr lang="en-US" baseline="0" dirty="0"/>
              <a:t> Mercado de </a:t>
            </a:r>
            <a:r>
              <a:rPr lang="en-US" baseline="0" dirty="0" err="1"/>
              <a:t>Valores</a:t>
            </a:r>
            <a:r>
              <a:rPr lang="en-US" baseline="0" dirty="0"/>
              <a:t> </a:t>
            </a:r>
            <a:r>
              <a:rPr lang="en-US" baseline="0" dirty="0" err="1"/>
              <a:t>suele</a:t>
            </a:r>
            <a:r>
              <a:rPr lang="en-US" baseline="0" dirty="0"/>
              <a:t> </a:t>
            </a:r>
            <a:r>
              <a:rPr lang="en-US" baseline="0" dirty="0" err="1"/>
              <a:t>abrir</a:t>
            </a:r>
            <a:r>
              <a:rPr lang="en-US" baseline="0" dirty="0"/>
              <a:t> a las 9:30 am, </a:t>
            </a:r>
            <a:r>
              <a:rPr lang="en-US" baseline="0" dirty="0" err="1"/>
              <a:t>finalmente</a:t>
            </a:r>
            <a:r>
              <a:rPr lang="en-US" baseline="0" dirty="0"/>
              <a:t> </a:t>
            </a:r>
            <a:r>
              <a:rPr lang="en-US" baseline="0" dirty="0" err="1"/>
              <a:t>cerrando</a:t>
            </a:r>
            <a:r>
              <a:rPr lang="en-US" baseline="0" dirty="0"/>
              <a:t> a las 4 pm. </a:t>
            </a:r>
            <a:r>
              <a:rPr lang="en-US" baseline="0" dirty="0" err="1"/>
              <a:t>En</a:t>
            </a:r>
            <a:r>
              <a:rPr lang="en-US" baseline="0" dirty="0"/>
              <a:t> </a:t>
            </a:r>
            <a:r>
              <a:rPr lang="en-US" baseline="0" dirty="0" err="1"/>
              <a:t>este</a:t>
            </a:r>
            <a:r>
              <a:rPr lang="en-US" baseline="0" dirty="0"/>
              <a:t> </a:t>
            </a:r>
            <a:r>
              <a:rPr lang="en-US" baseline="0" dirty="0" err="1"/>
              <a:t>tiempo</a:t>
            </a:r>
            <a:r>
              <a:rPr lang="en-US" baseline="0" dirty="0"/>
              <a:t>, son </a:t>
            </a:r>
            <a:r>
              <a:rPr lang="en-US" baseline="0" dirty="0" err="1"/>
              <a:t>intercambiadas</a:t>
            </a:r>
            <a:r>
              <a:rPr lang="en-US" baseline="0" dirty="0"/>
              <a:t> </a:t>
            </a:r>
            <a:r>
              <a:rPr lang="en-US" baseline="0" dirty="0" err="1"/>
              <a:t>millones</a:t>
            </a:r>
            <a:r>
              <a:rPr lang="en-US" baseline="0" dirty="0"/>
              <a:t> de </a:t>
            </a:r>
            <a:r>
              <a:rPr lang="en-US" baseline="0" dirty="0" err="1"/>
              <a:t>acciones</a:t>
            </a:r>
            <a:r>
              <a:rPr lang="en-US" baseline="0" dirty="0"/>
              <a:t>, </a:t>
            </a:r>
            <a:r>
              <a:rPr lang="en-US" baseline="0" dirty="0" err="1"/>
              <a:t>contratos</a:t>
            </a:r>
            <a:r>
              <a:rPr lang="en-US" baseline="0" dirty="0"/>
              <a:t> y </a:t>
            </a:r>
            <a:r>
              <a:rPr lang="en-US" baseline="0" dirty="0" err="1"/>
              <a:t>futuros</a:t>
            </a:r>
            <a:r>
              <a:rPr lang="en-US" baseline="0" dirty="0"/>
              <a:t>, </a:t>
            </a:r>
            <a:r>
              <a:rPr lang="en-US" baseline="0" dirty="0" err="1"/>
              <a:t>alcanzando</a:t>
            </a:r>
            <a:r>
              <a:rPr lang="en-US" baseline="0" dirty="0"/>
              <a:t> </a:t>
            </a:r>
            <a:r>
              <a:rPr lang="en-US" baseline="0" dirty="0" err="1"/>
              <a:t>más</a:t>
            </a:r>
            <a:r>
              <a:rPr lang="en-US" baseline="0" dirty="0"/>
              <a:t> de 2 mil </a:t>
            </a:r>
            <a:r>
              <a:rPr lang="en-US" baseline="0" dirty="0" err="1"/>
              <a:t>millones</a:t>
            </a:r>
            <a:r>
              <a:rPr lang="en-US" baseline="0" dirty="0"/>
              <a:t> de </a:t>
            </a:r>
            <a:r>
              <a:rPr lang="en-US" baseline="0" dirty="0" err="1"/>
              <a:t>operaciones</a:t>
            </a:r>
            <a:r>
              <a:rPr lang="en-US" baseline="0" dirty="0"/>
              <a:t> </a:t>
            </a:r>
            <a:r>
              <a:rPr lang="en-US" baseline="0" dirty="0" err="1"/>
              <a:t>diarias</a:t>
            </a:r>
            <a:r>
              <a:rPr lang="en-US" baseline="0" dirty="0"/>
              <a:t>. No </a:t>
            </a:r>
            <a:r>
              <a:rPr lang="en-US" baseline="0" dirty="0" err="1"/>
              <a:t>es</a:t>
            </a:r>
            <a:r>
              <a:rPr lang="en-US" baseline="0" dirty="0"/>
              <a:t> </a:t>
            </a:r>
            <a:r>
              <a:rPr lang="en-US" baseline="0" dirty="0" err="1"/>
              <a:t>sorpresa</a:t>
            </a:r>
            <a:r>
              <a:rPr lang="en-US" baseline="0" dirty="0"/>
              <a:t> que </a:t>
            </a:r>
            <a:r>
              <a:rPr lang="en-US" baseline="0" dirty="0" err="1"/>
              <a:t>éste</a:t>
            </a:r>
            <a:r>
              <a:rPr lang="en-US" baseline="0" dirty="0"/>
              <a:t> </a:t>
            </a:r>
            <a:r>
              <a:rPr lang="en-US" baseline="0" dirty="0" err="1"/>
              <a:t>mercado</a:t>
            </a:r>
            <a:r>
              <a:rPr lang="en-US" baseline="0" dirty="0"/>
              <a:t> sea el </a:t>
            </a:r>
            <a:r>
              <a:rPr lang="en-US" baseline="0" dirty="0" err="1"/>
              <a:t>más</a:t>
            </a:r>
            <a:r>
              <a:rPr lang="en-US" baseline="0" dirty="0"/>
              <a:t> </a:t>
            </a:r>
            <a:r>
              <a:rPr lang="en-US" baseline="0" dirty="0" err="1"/>
              <a:t>ocupado</a:t>
            </a:r>
            <a:r>
              <a:rPr lang="en-US" baseline="0" dirty="0"/>
              <a:t> y active de </a:t>
            </a:r>
            <a:r>
              <a:rPr lang="en-US" baseline="0" dirty="0" err="1"/>
              <a:t>mundo</a:t>
            </a:r>
            <a:r>
              <a:rPr lang="en-US" baseline="0" dirty="0"/>
              <a:t>, </a:t>
            </a:r>
            <a:r>
              <a:rPr lang="en-US" baseline="0" dirty="0" err="1"/>
              <a:t>ni</a:t>
            </a:r>
            <a:r>
              <a:rPr lang="en-US" baseline="0" dirty="0"/>
              <a:t> que el valor </a:t>
            </a:r>
            <a:r>
              <a:rPr lang="en-US" baseline="0" dirty="0" err="1"/>
              <a:t>estimado</a:t>
            </a:r>
            <a:r>
              <a:rPr lang="en-US" baseline="0" dirty="0"/>
              <a:t> del Mercado de </a:t>
            </a:r>
            <a:r>
              <a:rPr lang="en-US" baseline="0" dirty="0" err="1"/>
              <a:t>derivados</a:t>
            </a:r>
            <a:r>
              <a:rPr lang="en-US" baseline="0" dirty="0"/>
              <a:t> se de </a:t>
            </a:r>
            <a:r>
              <a:rPr lang="en-US" baseline="0" dirty="0" err="1"/>
              <a:t>aproximadamente</a:t>
            </a:r>
            <a:r>
              <a:rPr lang="en-US" baseline="0" dirty="0"/>
              <a:t> 791 </a:t>
            </a:r>
            <a:r>
              <a:rPr lang="en-US" baseline="0" dirty="0" err="1"/>
              <a:t>billones</a:t>
            </a:r>
            <a:r>
              <a:rPr lang="en-US" baseline="0" dirty="0"/>
              <a:t> de </a:t>
            </a:r>
            <a:r>
              <a:rPr lang="en-US" baseline="0" dirty="0" err="1"/>
              <a:t>dólares</a:t>
            </a:r>
            <a:r>
              <a:rPr lang="en-US" baseline="0" dirty="0"/>
              <a:t>.</a:t>
            </a:r>
            <a:endParaRPr lang="en-US" dirty="0"/>
          </a:p>
          <a:p>
            <a:endParaRPr lang="es-AR" dirty="0"/>
          </a:p>
        </p:txBody>
      </p:sp>
      <p:sp>
        <p:nvSpPr>
          <p:cNvPr id="4" name="Marcador de número de diapositiva 3"/>
          <p:cNvSpPr>
            <a:spLocks noGrp="1"/>
          </p:cNvSpPr>
          <p:nvPr>
            <p:ph type="sldNum" sz="quarter" idx="10"/>
          </p:nvPr>
        </p:nvSpPr>
        <p:spPr/>
        <p:txBody>
          <a:bodyPr/>
          <a:lstStyle/>
          <a:p>
            <a:fld id="{063143AD-6179-4FC7-BD8A-56D2E7B9162B}" type="slidenum">
              <a:rPr lang="es-AR" smtClean="0"/>
              <a:t>3</a:t>
            </a:fld>
            <a:endParaRPr lang="es-AR"/>
          </a:p>
        </p:txBody>
      </p:sp>
    </p:spTree>
    <p:extLst>
      <p:ext uri="{BB962C8B-B14F-4D97-AF65-F5344CB8AC3E}">
        <p14:creationId xmlns:p14="http://schemas.microsoft.com/office/powerpoint/2010/main" val="221997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063143AD-6179-4FC7-BD8A-56D2E7B9162B}" type="slidenum">
              <a:rPr lang="es-AR" smtClean="0"/>
              <a:t>31</a:t>
            </a:fld>
            <a:endParaRPr lang="es-AR"/>
          </a:p>
        </p:txBody>
      </p:sp>
    </p:spTree>
    <p:extLst>
      <p:ext uri="{BB962C8B-B14F-4D97-AF65-F5344CB8AC3E}">
        <p14:creationId xmlns:p14="http://schemas.microsoft.com/office/powerpoint/2010/main" val="74369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49993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463594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454882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33826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4168428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489126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052224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567686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49634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Pero no</a:t>
            </a:r>
            <a:r>
              <a:rPr lang="en-GB" baseline="0" dirty="0"/>
              <a:t> </a:t>
            </a:r>
            <a:r>
              <a:rPr lang="en-GB" baseline="0" dirty="0" err="1"/>
              <a:t>es</a:t>
            </a:r>
            <a:r>
              <a:rPr lang="en-GB" baseline="0" dirty="0"/>
              <a:t> </a:t>
            </a:r>
            <a:r>
              <a:rPr lang="en-GB" baseline="0" dirty="0" err="1"/>
              <a:t>inusual</a:t>
            </a:r>
            <a:r>
              <a:rPr lang="en-GB" baseline="0" dirty="0"/>
              <a:t>, </a:t>
            </a:r>
            <a:r>
              <a:rPr lang="en-GB" baseline="0" dirty="0" err="1"/>
              <a:t>especialmente</a:t>
            </a:r>
            <a:r>
              <a:rPr lang="en-GB" baseline="0" dirty="0"/>
              <a:t> </a:t>
            </a:r>
            <a:r>
              <a:rPr lang="en-GB" baseline="0" dirty="0" err="1"/>
              <a:t>en</a:t>
            </a:r>
            <a:r>
              <a:rPr lang="en-GB" baseline="0" dirty="0"/>
              <a:t> la era de las </a:t>
            </a:r>
            <a:r>
              <a:rPr lang="en-GB" baseline="0" dirty="0" err="1"/>
              <a:t>redes</a:t>
            </a:r>
            <a:r>
              <a:rPr lang="en-GB" baseline="0" dirty="0"/>
              <a:t> </a:t>
            </a:r>
            <a:r>
              <a:rPr lang="en-GB" baseline="0" dirty="0" err="1"/>
              <a:t>sociales</a:t>
            </a:r>
            <a:r>
              <a:rPr lang="en-GB" baseline="0" dirty="0"/>
              <a:t>, que se </a:t>
            </a:r>
            <a:r>
              <a:rPr lang="en-GB" baseline="0" dirty="0" err="1"/>
              <a:t>vea</a:t>
            </a:r>
            <a:r>
              <a:rPr lang="en-GB" baseline="0" dirty="0"/>
              <a:t> a </a:t>
            </a:r>
            <a:r>
              <a:rPr lang="en-GB" baseline="0" dirty="0" err="1"/>
              <a:t>gente</a:t>
            </a:r>
            <a:r>
              <a:rPr lang="en-GB" baseline="0" dirty="0"/>
              <a:t> </a:t>
            </a:r>
            <a:r>
              <a:rPr lang="en-GB" baseline="0" dirty="0" err="1"/>
              <a:t>constantemente</a:t>
            </a:r>
            <a:r>
              <a:rPr lang="en-GB" baseline="0" dirty="0"/>
              <a:t> </a:t>
            </a:r>
            <a:r>
              <a:rPr lang="en-GB" baseline="0" dirty="0" err="1"/>
              <a:t>en</a:t>
            </a:r>
            <a:r>
              <a:rPr lang="en-GB" baseline="0" dirty="0"/>
              <a:t> la </a:t>
            </a:r>
            <a:r>
              <a:rPr lang="en-GB" baseline="0" dirty="0" err="1"/>
              <a:t>busca</a:t>
            </a:r>
            <a:r>
              <a:rPr lang="en-GB" baseline="0" dirty="0"/>
              <a:t> de la formula, ese tan </a:t>
            </a:r>
            <a:r>
              <a:rPr lang="en-GB" baseline="0" dirty="0" err="1"/>
              <a:t>bien</a:t>
            </a:r>
            <a:r>
              <a:rPr lang="en-GB" baseline="0" dirty="0"/>
              <a:t> </a:t>
            </a:r>
            <a:r>
              <a:rPr lang="en-GB" baseline="0" dirty="0" err="1"/>
              <a:t>guardado</a:t>
            </a:r>
            <a:r>
              <a:rPr lang="en-GB" baseline="0" dirty="0"/>
              <a:t> </a:t>
            </a:r>
            <a:r>
              <a:rPr lang="en-GB" baseline="0" dirty="0" err="1"/>
              <a:t>secreto</a:t>
            </a:r>
            <a:r>
              <a:rPr lang="en-GB" baseline="0" dirty="0"/>
              <a:t> que </a:t>
            </a:r>
            <a:r>
              <a:rPr lang="en-GB" baseline="0" dirty="0" err="1"/>
              <a:t>lleva</a:t>
            </a:r>
            <a:r>
              <a:rPr lang="en-GB" baseline="0" dirty="0"/>
              <a:t> al </a:t>
            </a:r>
            <a:r>
              <a:rPr lang="en-GB" baseline="0" dirty="0" err="1"/>
              <a:t>éxito</a:t>
            </a:r>
            <a:r>
              <a:rPr lang="en-GB" baseline="0" dirty="0"/>
              <a:t> de </a:t>
            </a:r>
            <a:r>
              <a:rPr lang="en-GB" baseline="0" dirty="0" err="1"/>
              <a:t>unos</a:t>
            </a:r>
            <a:r>
              <a:rPr lang="en-GB" baseline="0" dirty="0"/>
              <a:t> </a:t>
            </a:r>
            <a:r>
              <a:rPr lang="en-GB" baseline="0" dirty="0" err="1"/>
              <a:t>pocos</a:t>
            </a:r>
            <a:r>
              <a:rPr lang="en-GB" baseline="0" dirty="0"/>
              <a:t> </a:t>
            </a:r>
            <a:r>
              <a:rPr lang="en-GB" baseline="0" dirty="0" err="1"/>
              <a:t>en</a:t>
            </a:r>
            <a:r>
              <a:rPr lang="en-GB" baseline="0" dirty="0"/>
              <a:t> el Mercado de </a:t>
            </a:r>
            <a:r>
              <a:rPr lang="en-GB" baseline="0" dirty="0" err="1"/>
              <a:t>valores</a:t>
            </a:r>
            <a:r>
              <a:rPr lang="en-GB" baseline="0" dirty="0"/>
              <a:t>. Pero </a:t>
            </a:r>
            <a:r>
              <a:rPr lang="en-GB" baseline="0" dirty="0" err="1"/>
              <a:t>cuál</a:t>
            </a:r>
            <a:r>
              <a:rPr lang="en-GB" baseline="0" dirty="0"/>
              <a:t> </a:t>
            </a:r>
            <a:r>
              <a:rPr lang="en-GB" baseline="0" dirty="0" err="1"/>
              <a:t>es</a:t>
            </a:r>
            <a:r>
              <a:rPr lang="en-GB" baseline="0" dirty="0"/>
              <a:t>, </a:t>
            </a:r>
            <a:r>
              <a:rPr lang="en-GB" baseline="0" dirty="0" err="1"/>
              <a:t>realmente</a:t>
            </a:r>
            <a:r>
              <a:rPr lang="en-GB" baseline="0" dirty="0"/>
              <a:t> el </a:t>
            </a:r>
            <a:r>
              <a:rPr lang="en-GB" baseline="0" dirty="0" err="1"/>
              <a:t>truco</a:t>
            </a:r>
            <a:r>
              <a:rPr lang="en-GB" baseline="0" dirty="0"/>
              <a:t> que </a:t>
            </a:r>
            <a:r>
              <a:rPr lang="en-GB" baseline="0" dirty="0" err="1"/>
              <a:t>tiene</a:t>
            </a:r>
            <a:r>
              <a:rPr lang="en-GB" baseline="0" dirty="0"/>
              <a:t> </a:t>
            </a:r>
            <a:r>
              <a:rPr lang="en-GB" baseline="0" dirty="0" err="1"/>
              <a:t>desconcertado</a:t>
            </a:r>
            <a:r>
              <a:rPr lang="en-GB" baseline="0" dirty="0"/>
              <a:t> a </a:t>
            </a:r>
            <a:r>
              <a:rPr lang="en-GB" baseline="0" dirty="0" err="1"/>
              <a:t>tantos</a:t>
            </a:r>
            <a:r>
              <a:rPr lang="en-GB" baseline="0" dirty="0"/>
              <a:t> </a:t>
            </a:r>
            <a:r>
              <a:rPr lang="en-GB" baseline="0" dirty="0" err="1"/>
              <a:t>novicios</a:t>
            </a:r>
            <a:r>
              <a:rPr lang="en-GB" baseline="0" dirty="0"/>
              <a:t> </a:t>
            </a:r>
            <a:r>
              <a:rPr lang="en-GB" baseline="0" dirty="0" err="1"/>
              <a:t>en</a:t>
            </a:r>
            <a:r>
              <a:rPr lang="en-GB" baseline="0" dirty="0"/>
              <a:t> el </a:t>
            </a:r>
            <a:r>
              <a:rPr lang="en-GB" baseline="0" dirty="0" err="1"/>
              <a:t>mundo</a:t>
            </a:r>
            <a:r>
              <a:rPr lang="en-GB" baseline="0" dirty="0"/>
              <a:t> de </a:t>
            </a:r>
            <a:r>
              <a:rPr lang="en-GB" baseline="0" dirty="0" err="1"/>
              <a:t>los</a:t>
            </a:r>
            <a:r>
              <a:rPr lang="en-GB" baseline="0" dirty="0"/>
              <a:t> trades? </a:t>
            </a:r>
            <a:r>
              <a:rPr lang="en-GB" baseline="0" dirty="0" err="1"/>
              <a:t>Honestamente</a:t>
            </a:r>
            <a:r>
              <a:rPr lang="en-GB" baseline="0" dirty="0"/>
              <a:t>, no </a:t>
            </a:r>
            <a:r>
              <a:rPr lang="en-GB" baseline="0" dirty="0" err="1"/>
              <a:t>creemos</a:t>
            </a:r>
            <a:r>
              <a:rPr lang="en-GB" baseline="0" dirty="0"/>
              <a:t> que </a:t>
            </a:r>
            <a:r>
              <a:rPr lang="en-GB" baseline="0" dirty="0" err="1"/>
              <a:t>haya</a:t>
            </a:r>
            <a:r>
              <a:rPr lang="en-GB" baseline="0" dirty="0"/>
              <a:t>. </a:t>
            </a:r>
            <a:r>
              <a:rPr lang="en-GB" baseline="0" dirty="0" err="1"/>
              <a:t>Aunque</a:t>
            </a:r>
            <a:r>
              <a:rPr lang="en-GB" baseline="0" dirty="0"/>
              <a:t> </a:t>
            </a:r>
            <a:r>
              <a:rPr lang="en-GB" baseline="0" dirty="0" err="1"/>
              <a:t>todo</a:t>
            </a:r>
            <a:r>
              <a:rPr lang="en-GB" baseline="0" dirty="0"/>
              <a:t> lo que </a:t>
            </a:r>
            <a:r>
              <a:rPr lang="en-GB" baseline="0" dirty="0" err="1"/>
              <a:t>ven</a:t>
            </a:r>
            <a:r>
              <a:rPr lang="en-GB" baseline="0" dirty="0"/>
              <a:t> </a:t>
            </a:r>
            <a:r>
              <a:rPr lang="en-GB" baseline="0" dirty="0" err="1"/>
              <a:t>aqui</a:t>
            </a:r>
            <a:r>
              <a:rPr lang="en-GB" baseline="0" dirty="0"/>
              <a:t> sin </a:t>
            </a:r>
            <a:r>
              <a:rPr lang="en-GB" baseline="0" dirty="0" err="1"/>
              <a:t>duda</a:t>
            </a:r>
            <a:r>
              <a:rPr lang="en-GB" baseline="0" dirty="0"/>
              <a:t> </a:t>
            </a:r>
            <a:r>
              <a:rPr lang="en-GB" baseline="0" dirty="0" err="1"/>
              <a:t>funciona</a:t>
            </a:r>
            <a:r>
              <a:rPr lang="en-GB" baseline="0" dirty="0"/>
              <a:t> y </a:t>
            </a:r>
            <a:r>
              <a:rPr lang="en-GB" baseline="0" dirty="0" err="1"/>
              <a:t>sería</a:t>
            </a:r>
            <a:r>
              <a:rPr lang="en-GB" baseline="0" dirty="0"/>
              <a:t> </a:t>
            </a:r>
            <a:r>
              <a:rPr lang="en-GB" baseline="0" dirty="0" err="1"/>
              <a:t>útil</a:t>
            </a:r>
            <a:r>
              <a:rPr lang="en-GB" baseline="0" dirty="0"/>
              <a:t> </a:t>
            </a:r>
            <a:r>
              <a:rPr lang="en-GB" baseline="0" dirty="0" err="1"/>
              <a:t>asistiendo</a:t>
            </a:r>
            <a:r>
              <a:rPr lang="en-GB" baseline="0" dirty="0"/>
              <a:t> a un </a:t>
            </a:r>
            <a:r>
              <a:rPr lang="en-GB" baseline="0" dirty="0" err="1"/>
              <a:t>corredor</a:t>
            </a:r>
            <a:r>
              <a:rPr lang="en-GB" baseline="0" dirty="0"/>
              <a:t> de </a:t>
            </a:r>
            <a:r>
              <a:rPr lang="en-GB" baseline="0" dirty="0" err="1"/>
              <a:t>bolsa</a:t>
            </a:r>
            <a:r>
              <a:rPr lang="en-GB" baseline="0" dirty="0"/>
              <a:t>, </a:t>
            </a:r>
            <a:r>
              <a:rPr lang="en-GB" baseline="0" dirty="0" err="1"/>
              <a:t>ninguno</a:t>
            </a:r>
            <a:r>
              <a:rPr lang="en-GB" baseline="0" dirty="0"/>
              <a:t> </a:t>
            </a:r>
            <a:r>
              <a:rPr lang="en-GB" baseline="0" dirty="0" err="1"/>
              <a:t>garantiza</a:t>
            </a:r>
            <a:r>
              <a:rPr lang="en-GB" baseline="0" dirty="0"/>
              <a:t> el </a:t>
            </a:r>
            <a:r>
              <a:rPr lang="en-GB" baseline="0" dirty="0" err="1"/>
              <a:t>éxito</a:t>
            </a:r>
            <a:r>
              <a:rPr lang="en-GB" baseline="0" dirty="0"/>
              <a:t> y </a:t>
            </a:r>
            <a:r>
              <a:rPr lang="en-GB" baseline="0" dirty="0" err="1"/>
              <a:t>lograr</a:t>
            </a:r>
            <a:r>
              <a:rPr lang="en-GB" baseline="0" dirty="0"/>
              <a:t> </a:t>
            </a:r>
            <a:r>
              <a:rPr lang="en-GB" baseline="0" dirty="0" err="1"/>
              <a:t>esto</a:t>
            </a:r>
            <a:r>
              <a:rPr lang="en-GB" baseline="0" dirty="0"/>
              <a:t> </a:t>
            </a:r>
            <a:r>
              <a:rPr lang="en-GB" baseline="0" dirty="0" err="1"/>
              <a:t>probablemente</a:t>
            </a:r>
            <a:r>
              <a:rPr lang="en-GB" baseline="0" dirty="0"/>
              <a:t> </a:t>
            </a:r>
            <a:r>
              <a:rPr lang="en-GB" baseline="0" dirty="0" err="1"/>
              <a:t>ni</a:t>
            </a:r>
            <a:r>
              <a:rPr lang="en-GB" baseline="0" dirty="0"/>
              <a:t> sea </a:t>
            </a:r>
            <a:r>
              <a:rPr lang="en-GB" baseline="0" dirty="0" err="1"/>
              <a:t>posible</a:t>
            </a:r>
            <a:r>
              <a:rPr lang="en-GB" baseline="0" dirty="0"/>
              <a:t>. </a:t>
            </a:r>
            <a:r>
              <a:rPr lang="en-GB" baseline="0" dirty="0" err="1"/>
              <a:t>Por</a:t>
            </a:r>
            <a:r>
              <a:rPr lang="en-GB" baseline="0" dirty="0"/>
              <a:t> </a:t>
            </a:r>
            <a:r>
              <a:rPr lang="en-GB" baseline="0" dirty="0" err="1"/>
              <a:t>eso</a:t>
            </a:r>
            <a:r>
              <a:rPr lang="en-GB" baseline="0" dirty="0"/>
              <a:t> </a:t>
            </a:r>
            <a:r>
              <a:rPr lang="en-GB" baseline="0" dirty="0" err="1"/>
              <a:t>es</a:t>
            </a:r>
            <a:r>
              <a:rPr lang="en-GB" baseline="0" dirty="0"/>
              <a:t> que, con </a:t>
            </a:r>
            <a:r>
              <a:rPr lang="en-GB" baseline="0" dirty="0" err="1"/>
              <a:t>este</a:t>
            </a:r>
            <a:r>
              <a:rPr lang="en-GB" baseline="0" dirty="0"/>
              <a:t> Proyecto, </a:t>
            </a:r>
            <a:r>
              <a:rPr lang="en-GB" baseline="0" dirty="0" err="1"/>
              <a:t>tenemos</a:t>
            </a:r>
            <a:r>
              <a:rPr lang="en-GB" baseline="0" dirty="0"/>
              <a:t> la </a:t>
            </a:r>
            <a:r>
              <a:rPr lang="en-GB" baseline="0" dirty="0" err="1"/>
              <a:t>intención</a:t>
            </a:r>
            <a:r>
              <a:rPr lang="en-GB" baseline="0" dirty="0"/>
              <a:t> de </a:t>
            </a:r>
            <a:r>
              <a:rPr lang="en-GB" baseline="0" dirty="0" err="1"/>
              <a:t>disminuir</a:t>
            </a:r>
            <a:r>
              <a:rPr lang="en-GB" baseline="0" dirty="0"/>
              <a:t> </a:t>
            </a:r>
            <a:r>
              <a:rPr lang="en-GB" baseline="0" dirty="0" err="1"/>
              <a:t>los</a:t>
            </a:r>
            <a:r>
              <a:rPr lang="en-GB" baseline="0" dirty="0"/>
              <a:t> </a:t>
            </a:r>
            <a:r>
              <a:rPr lang="en-GB" baseline="0" dirty="0" err="1"/>
              <a:t>riesgos</a:t>
            </a:r>
            <a:r>
              <a:rPr lang="en-GB" baseline="0" dirty="0"/>
              <a:t> y la possible </a:t>
            </a:r>
            <a:r>
              <a:rPr lang="en-GB" baseline="0" dirty="0" err="1"/>
              <a:t>pérdida</a:t>
            </a:r>
            <a:r>
              <a:rPr lang="en-GB" baseline="0" dirty="0"/>
              <a:t> de un </a:t>
            </a:r>
            <a:r>
              <a:rPr lang="en-GB" baseline="0" dirty="0" err="1"/>
              <a:t>novato</a:t>
            </a:r>
            <a:r>
              <a:rPr lang="en-GB" baseline="0" dirty="0"/>
              <a:t> </a:t>
            </a:r>
            <a:r>
              <a:rPr lang="en-GB" baseline="0" dirty="0" err="1"/>
              <a:t>en</a:t>
            </a:r>
            <a:r>
              <a:rPr lang="en-GB" baseline="0" dirty="0"/>
              <a:t> </a:t>
            </a:r>
            <a:r>
              <a:rPr lang="en-GB" baseline="0" dirty="0" err="1"/>
              <a:t>este</a:t>
            </a:r>
            <a:r>
              <a:rPr lang="en-GB" baseline="0" dirty="0"/>
              <a:t> campo, </a:t>
            </a:r>
            <a:r>
              <a:rPr lang="en-GB" baseline="0" dirty="0" err="1"/>
              <a:t>mediante</a:t>
            </a:r>
            <a:r>
              <a:rPr lang="en-GB" baseline="0" dirty="0"/>
              <a:t> la </a:t>
            </a:r>
            <a:r>
              <a:rPr lang="en-GB" baseline="0" dirty="0" err="1"/>
              <a:t>práctica</a:t>
            </a:r>
            <a:r>
              <a:rPr lang="en-GB" baseline="0" dirty="0"/>
              <a:t> y </a:t>
            </a:r>
            <a:r>
              <a:rPr lang="en-GB" baseline="0" dirty="0" err="1"/>
              <a:t>aprendizaje</a:t>
            </a:r>
            <a:r>
              <a:rPr lang="en-GB" baseline="0" dirty="0"/>
              <a:t>.</a:t>
            </a:r>
            <a:endParaRPr lang="en-GB" dirty="0"/>
          </a:p>
        </p:txBody>
      </p:sp>
      <p:sp>
        <p:nvSpPr>
          <p:cNvPr id="4" name="Marcador de número de diapositiva 3"/>
          <p:cNvSpPr>
            <a:spLocks noGrp="1"/>
          </p:cNvSpPr>
          <p:nvPr>
            <p:ph type="sldNum" sz="quarter" idx="10"/>
          </p:nvPr>
        </p:nvSpPr>
        <p:spPr/>
        <p:txBody>
          <a:bodyPr/>
          <a:lstStyle/>
          <a:p>
            <a:fld id="{063143AD-6179-4FC7-BD8A-56D2E7B9162B}" type="slidenum">
              <a:rPr lang="es-AR" smtClean="0"/>
              <a:t>4</a:t>
            </a:fld>
            <a:endParaRPr lang="es-AR"/>
          </a:p>
        </p:txBody>
      </p:sp>
    </p:spTree>
    <p:extLst>
      <p:ext uri="{BB962C8B-B14F-4D97-AF65-F5344CB8AC3E}">
        <p14:creationId xmlns:p14="http://schemas.microsoft.com/office/powerpoint/2010/main" val="41042000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 name="Shape 15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63838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 name="Shape 16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050836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212834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7504264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096329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8266354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Shape 21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26554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 name="Shape 22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5989946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3" name="Shape 23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491168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2" name="Shape 24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30861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noProof="0" dirty="0"/>
              <a:t>Esto constaría</a:t>
            </a:r>
            <a:r>
              <a:rPr lang="es-AR" baseline="0" noProof="0" dirty="0"/>
              <a:t> de una serie de fundamentos. Principalmente, la eliminación total del riesgo asociado al Mercado. Sin este riesgo, el usuario se verá más calmado y concentrado al momento de comprar o vender acciones, así llevando a mejores elecciones con una previa meditación y consideración. Consecuentemente, queremos aumentar el entendimiento de los movimientos de los distintos valores, que para alguien no familiarizado con este mundo, puede carecer de cualquier sentido. Al mismo tiempo, es nuestro objetivo crear un entorno que haga que el usuario se sienta realmente, no sólo en la época planteada, pero también que considere el valor de sus acciones al momento de comprar o vender. Y por sobre todo, queremos simplificar las cosas. Por eso es que convertimos esto, en esto.</a:t>
            </a:r>
            <a:endParaRPr lang="es-AR" noProof="0" dirty="0"/>
          </a:p>
        </p:txBody>
      </p:sp>
      <p:sp>
        <p:nvSpPr>
          <p:cNvPr id="4" name="Marcador de número de diapositiva 3"/>
          <p:cNvSpPr>
            <a:spLocks noGrp="1"/>
          </p:cNvSpPr>
          <p:nvPr>
            <p:ph type="sldNum" sz="quarter" idx="10"/>
          </p:nvPr>
        </p:nvSpPr>
        <p:spPr/>
        <p:txBody>
          <a:bodyPr/>
          <a:lstStyle/>
          <a:p>
            <a:fld id="{063143AD-6179-4FC7-BD8A-56D2E7B9162B}" type="slidenum">
              <a:rPr lang="es-AR" smtClean="0"/>
              <a:t>5</a:t>
            </a:fld>
            <a:endParaRPr lang="es-AR"/>
          </a:p>
        </p:txBody>
      </p:sp>
    </p:spTree>
    <p:extLst>
      <p:ext uri="{BB962C8B-B14F-4D97-AF65-F5344CB8AC3E}">
        <p14:creationId xmlns:p14="http://schemas.microsoft.com/office/powerpoint/2010/main" val="1460874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5800" y="4400550"/>
            <a:ext cx="5486400" cy="360045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176" name="Shape 17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7507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txBox="1">
            <a:spLocks noGrp="1"/>
          </p:cNvSpPr>
          <p:nvPr>
            <p:ph type="body" idx="1"/>
          </p:nvPr>
        </p:nvSpPr>
        <p:spPr>
          <a:xfrm>
            <a:off x="685800" y="4400550"/>
            <a:ext cx="5486400" cy="360045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189" name="Shape 18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6984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txBox="1">
            <a:spLocks noGrp="1"/>
          </p:cNvSpPr>
          <p:nvPr>
            <p:ph type="body" idx="1"/>
          </p:nvPr>
        </p:nvSpPr>
        <p:spPr>
          <a:xfrm>
            <a:off x="685800" y="4400550"/>
            <a:ext cx="5486400" cy="360045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198" name="Shape 19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7970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txBox="1">
            <a:spLocks noGrp="1"/>
          </p:cNvSpPr>
          <p:nvPr>
            <p:ph type="body" idx="1"/>
          </p:nvPr>
        </p:nvSpPr>
        <p:spPr>
          <a:xfrm>
            <a:off x="685800" y="4400550"/>
            <a:ext cx="5486400" cy="360045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204" name="Shape 20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7470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063143AD-6179-4FC7-BD8A-56D2E7B9162B}" type="slidenum">
              <a:rPr lang="es-AR" smtClean="0"/>
              <a:t>20</a:t>
            </a:fld>
            <a:endParaRPr lang="es-AR"/>
          </a:p>
        </p:txBody>
      </p:sp>
    </p:spTree>
    <p:extLst>
      <p:ext uri="{BB962C8B-B14F-4D97-AF65-F5344CB8AC3E}">
        <p14:creationId xmlns:p14="http://schemas.microsoft.com/office/powerpoint/2010/main" val="1716564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063143AD-6179-4FC7-BD8A-56D2E7B9162B}" type="slidenum">
              <a:rPr lang="es-AR" smtClean="0"/>
              <a:t>28</a:t>
            </a:fld>
            <a:endParaRPr lang="es-AR"/>
          </a:p>
        </p:txBody>
      </p:sp>
    </p:spTree>
    <p:extLst>
      <p:ext uri="{BB962C8B-B14F-4D97-AF65-F5344CB8AC3E}">
        <p14:creationId xmlns:p14="http://schemas.microsoft.com/office/powerpoint/2010/main" val="1945594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AR"/>
          </a:p>
        </p:txBody>
      </p:sp>
      <p:sp>
        <p:nvSpPr>
          <p:cNvPr id="4" name="Marcador de fecha 3"/>
          <p:cNvSpPr>
            <a:spLocks noGrp="1"/>
          </p:cNvSpPr>
          <p:nvPr>
            <p:ph type="dt" sz="half" idx="10"/>
          </p:nvPr>
        </p:nvSpPr>
        <p:spPr/>
        <p:txBody>
          <a:bodyPr/>
          <a:lstStyle/>
          <a:p>
            <a:fld id="{A48D740B-F126-48B1-9D33-61CB1956B66B}" type="datetimeFigureOut">
              <a:rPr lang="es-AR" smtClean="0"/>
              <a:t>6/11/2017</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404D4F69-F1CA-482E-B771-7CE5C2DB3909}" type="slidenum">
              <a:rPr lang="es-AR" smtClean="0"/>
              <a:t>‹Nº›</a:t>
            </a:fld>
            <a:endParaRPr lang="es-AR"/>
          </a:p>
        </p:txBody>
      </p:sp>
    </p:spTree>
    <p:extLst>
      <p:ext uri="{BB962C8B-B14F-4D97-AF65-F5344CB8AC3E}">
        <p14:creationId xmlns:p14="http://schemas.microsoft.com/office/powerpoint/2010/main" val="4059646456"/>
      </p:ext>
    </p:extLst>
  </p:cSld>
  <p:clrMapOvr>
    <a:masterClrMapping/>
  </p:clrMapOvr>
  <p:transition>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A48D740B-F126-48B1-9D33-61CB1956B66B}" type="datetimeFigureOut">
              <a:rPr lang="es-AR" smtClean="0"/>
              <a:t>6/11/2017</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404D4F69-F1CA-482E-B771-7CE5C2DB3909}" type="slidenum">
              <a:rPr lang="es-AR" smtClean="0"/>
              <a:t>‹Nº›</a:t>
            </a:fld>
            <a:endParaRPr lang="es-AR"/>
          </a:p>
        </p:txBody>
      </p:sp>
    </p:spTree>
    <p:extLst>
      <p:ext uri="{BB962C8B-B14F-4D97-AF65-F5344CB8AC3E}">
        <p14:creationId xmlns:p14="http://schemas.microsoft.com/office/powerpoint/2010/main" val="2792353191"/>
      </p:ext>
    </p:extLst>
  </p:cSld>
  <p:clrMapOvr>
    <a:masterClrMapping/>
  </p:clrMapOvr>
  <p:transition>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A48D740B-F126-48B1-9D33-61CB1956B66B}" type="datetimeFigureOut">
              <a:rPr lang="es-AR" smtClean="0"/>
              <a:t>6/11/2017</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404D4F69-F1CA-482E-B771-7CE5C2DB3909}" type="slidenum">
              <a:rPr lang="es-AR" smtClean="0"/>
              <a:t>‹Nº›</a:t>
            </a:fld>
            <a:endParaRPr lang="es-AR"/>
          </a:p>
        </p:txBody>
      </p:sp>
    </p:spTree>
    <p:extLst>
      <p:ext uri="{BB962C8B-B14F-4D97-AF65-F5344CB8AC3E}">
        <p14:creationId xmlns:p14="http://schemas.microsoft.com/office/powerpoint/2010/main" val="2880962117"/>
      </p:ext>
    </p:extLst>
  </p:cSld>
  <p:clrMapOvr>
    <a:masterClrMapping/>
  </p:clrMapOvr>
  <p:transition>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11296611" y="6217623"/>
            <a:ext cx="731600" cy="524800"/>
          </a:xfrm>
          <a:prstGeom prst="rect">
            <a:avLst/>
          </a:prstGeom>
        </p:spPr>
        <p:txBody>
          <a:bodyPr wrap="square" lIns="91425" tIns="91425" rIns="91425" bIns="91425" anchor="ctr" anchorCtr="0">
            <a:noAutofit/>
          </a:bodyPr>
          <a:lstStyle/>
          <a:p>
            <a:fld id="{00000000-1234-1234-1234-123412341234}" type="slidenum">
              <a:rPr lang="es" smtClean="0"/>
              <a:pPr/>
              <a:t>‹Nº›</a:t>
            </a:fld>
            <a:endParaRPr lang="es"/>
          </a:p>
        </p:txBody>
      </p:sp>
    </p:spTree>
    <p:extLst>
      <p:ext uri="{BB962C8B-B14F-4D97-AF65-F5344CB8AC3E}">
        <p14:creationId xmlns:p14="http://schemas.microsoft.com/office/powerpoint/2010/main" val="2134996605"/>
      </p:ext>
    </p:extLst>
  </p:cSld>
  <p:clrMapOvr>
    <a:masterClrMapping/>
  </p:clrMapOvr>
  <p:transition>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A48D740B-F126-48B1-9D33-61CB1956B66B}" type="datetimeFigureOut">
              <a:rPr lang="es-AR" smtClean="0"/>
              <a:t>6/11/2017</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404D4F69-F1CA-482E-B771-7CE5C2DB3909}" type="slidenum">
              <a:rPr lang="es-AR" smtClean="0"/>
              <a:t>‹Nº›</a:t>
            </a:fld>
            <a:endParaRPr lang="es-AR"/>
          </a:p>
        </p:txBody>
      </p:sp>
    </p:spTree>
    <p:extLst>
      <p:ext uri="{BB962C8B-B14F-4D97-AF65-F5344CB8AC3E}">
        <p14:creationId xmlns:p14="http://schemas.microsoft.com/office/powerpoint/2010/main" val="2268148080"/>
      </p:ext>
    </p:extLst>
  </p:cSld>
  <p:clrMapOvr>
    <a:masterClrMapping/>
  </p:clrMapOvr>
  <p:transition>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A48D740B-F126-48B1-9D33-61CB1956B66B}" type="datetimeFigureOut">
              <a:rPr lang="es-AR" smtClean="0"/>
              <a:t>6/11/2017</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404D4F69-F1CA-482E-B771-7CE5C2DB3909}" type="slidenum">
              <a:rPr lang="es-AR" smtClean="0"/>
              <a:t>‹Nº›</a:t>
            </a:fld>
            <a:endParaRPr lang="es-AR"/>
          </a:p>
        </p:txBody>
      </p:sp>
    </p:spTree>
    <p:extLst>
      <p:ext uri="{BB962C8B-B14F-4D97-AF65-F5344CB8AC3E}">
        <p14:creationId xmlns:p14="http://schemas.microsoft.com/office/powerpoint/2010/main" val="4053340130"/>
      </p:ext>
    </p:extLst>
  </p:cSld>
  <p:clrMapOvr>
    <a:masterClrMapping/>
  </p:clrMapOvr>
  <p:transition>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fecha 4"/>
          <p:cNvSpPr>
            <a:spLocks noGrp="1"/>
          </p:cNvSpPr>
          <p:nvPr>
            <p:ph type="dt" sz="half" idx="10"/>
          </p:nvPr>
        </p:nvSpPr>
        <p:spPr/>
        <p:txBody>
          <a:bodyPr/>
          <a:lstStyle/>
          <a:p>
            <a:fld id="{A48D740B-F126-48B1-9D33-61CB1956B66B}" type="datetimeFigureOut">
              <a:rPr lang="es-AR" smtClean="0"/>
              <a:t>6/11/2017</a:t>
            </a:fld>
            <a:endParaRPr lang="es-AR"/>
          </a:p>
        </p:txBody>
      </p:sp>
      <p:sp>
        <p:nvSpPr>
          <p:cNvPr id="6" name="Marcador de pie de página 5"/>
          <p:cNvSpPr>
            <a:spLocks noGrp="1"/>
          </p:cNvSpPr>
          <p:nvPr>
            <p:ph type="ftr" sz="quarter" idx="11"/>
          </p:nvPr>
        </p:nvSpPr>
        <p:spPr/>
        <p:txBody>
          <a:bodyPr/>
          <a:lstStyle/>
          <a:p>
            <a:endParaRPr lang="es-AR"/>
          </a:p>
        </p:txBody>
      </p:sp>
      <p:sp>
        <p:nvSpPr>
          <p:cNvPr id="7" name="Marcador de número de diapositiva 6"/>
          <p:cNvSpPr>
            <a:spLocks noGrp="1"/>
          </p:cNvSpPr>
          <p:nvPr>
            <p:ph type="sldNum" sz="quarter" idx="12"/>
          </p:nvPr>
        </p:nvSpPr>
        <p:spPr/>
        <p:txBody>
          <a:bodyPr/>
          <a:lstStyle/>
          <a:p>
            <a:fld id="{404D4F69-F1CA-482E-B771-7CE5C2DB3909}" type="slidenum">
              <a:rPr lang="es-AR" smtClean="0"/>
              <a:t>‹Nº›</a:t>
            </a:fld>
            <a:endParaRPr lang="es-AR"/>
          </a:p>
        </p:txBody>
      </p:sp>
    </p:spTree>
    <p:extLst>
      <p:ext uri="{BB962C8B-B14F-4D97-AF65-F5344CB8AC3E}">
        <p14:creationId xmlns:p14="http://schemas.microsoft.com/office/powerpoint/2010/main" val="913818974"/>
      </p:ext>
    </p:extLst>
  </p:cSld>
  <p:clrMapOvr>
    <a:masterClrMapping/>
  </p:clrMapOvr>
  <p:transition>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Marcador de fecha 6"/>
          <p:cNvSpPr>
            <a:spLocks noGrp="1"/>
          </p:cNvSpPr>
          <p:nvPr>
            <p:ph type="dt" sz="half" idx="10"/>
          </p:nvPr>
        </p:nvSpPr>
        <p:spPr/>
        <p:txBody>
          <a:bodyPr/>
          <a:lstStyle/>
          <a:p>
            <a:fld id="{A48D740B-F126-48B1-9D33-61CB1956B66B}" type="datetimeFigureOut">
              <a:rPr lang="es-AR" smtClean="0"/>
              <a:t>6/11/2017</a:t>
            </a:fld>
            <a:endParaRPr lang="es-AR"/>
          </a:p>
        </p:txBody>
      </p:sp>
      <p:sp>
        <p:nvSpPr>
          <p:cNvPr id="8" name="Marcador de pie de página 7"/>
          <p:cNvSpPr>
            <a:spLocks noGrp="1"/>
          </p:cNvSpPr>
          <p:nvPr>
            <p:ph type="ftr" sz="quarter" idx="11"/>
          </p:nvPr>
        </p:nvSpPr>
        <p:spPr/>
        <p:txBody>
          <a:bodyPr/>
          <a:lstStyle/>
          <a:p>
            <a:endParaRPr lang="es-AR"/>
          </a:p>
        </p:txBody>
      </p:sp>
      <p:sp>
        <p:nvSpPr>
          <p:cNvPr id="9" name="Marcador de número de diapositiva 8"/>
          <p:cNvSpPr>
            <a:spLocks noGrp="1"/>
          </p:cNvSpPr>
          <p:nvPr>
            <p:ph type="sldNum" sz="quarter" idx="12"/>
          </p:nvPr>
        </p:nvSpPr>
        <p:spPr/>
        <p:txBody>
          <a:bodyPr/>
          <a:lstStyle/>
          <a:p>
            <a:fld id="{404D4F69-F1CA-482E-B771-7CE5C2DB3909}" type="slidenum">
              <a:rPr lang="es-AR" smtClean="0"/>
              <a:t>‹Nº›</a:t>
            </a:fld>
            <a:endParaRPr lang="es-AR"/>
          </a:p>
        </p:txBody>
      </p:sp>
    </p:spTree>
    <p:extLst>
      <p:ext uri="{BB962C8B-B14F-4D97-AF65-F5344CB8AC3E}">
        <p14:creationId xmlns:p14="http://schemas.microsoft.com/office/powerpoint/2010/main" val="414760029"/>
      </p:ext>
    </p:extLst>
  </p:cSld>
  <p:clrMapOvr>
    <a:masterClrMapping/>
  </p:clrMapOvr>
  <p:transition>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fecha 2"/>
          <p:cNvSpPr>
            <a:spLocks noGrp="1"/>
          </p:cNvSpPr>
          <p:nvPr>
            <p:ph type="dt" sz="half" idx="10"/>
          </p:nvPr>
        </p:nvSpPr>
        <p:spPr/>
        <p:txBody>
          <a:bodyPr/>
          <a:lstStyle/>
          <a:p>
            <a:fld id="{A48D740B-F126-48B1-9D33-61CB1956B66B}" type="datetimeFigureOut">
              <a:rPr lang="es-AR" smtClean="0"/>
              <a:t>6/11/2017</a:t>
            </a:fld>
            <a:endParaRPr lang="es-AR"/>
          </a:p>
        </p:txBody>
      </p:sp>
      <p:sp>
        <p:nvSpPr>
          <p:cNvPr id="4" name="Marcador de pie de página 3"/>
          <p:cNvSpPr>
            <a:spLocks noGrp="1"/>
          </p:cNvSpPr>
          <p:nvPr>
            <p:ph type="ftr" sz="quarter" idx="11"/>
          </p:nvPr>
        </p:nvSpPr>
        <p:spPr/>
        <p:txBody>
          <a:bodyPr/>
          <a:lstStyle/>
          <a:p>
            <a:endParaRPr lang="es-AR"/>
          </a:p>
        </p:txBody>
      </p:sp>
      <p:sp>
        <p:nvSpPr>
          <p:cNvPr id="5" name="Marcador de número de diapositiva 4"/>
          <p:cNvSpPr>
            <a:spLocks noGrp="1"/>
          </p:cNvSpPr>
          <p:nvPr>
            <p:ph type="sldNum" sz="quarter" idx="12"/>
          </p:nvPr>
        </p:nvSpPr>
        <p:spPr/>
        <p:txBody>
          <a:bodyPr/>
          <a:lstStyle/>
          <a:p>
            <a:fld id="{404D4F69-F1CA-482E-B771-7CE5C2DB3909}" type="slidenum">
              <a:rPr lang="es-AR" smtClean="0"/>
              <a:t>‹Nº›</a:t>
            </a:fld>
            <a:endParaRPr lang="es-AR"/>
          </a:p>
        </p:txBody>
      </p:sp>
    </p:spTree>
    <p:extLst>
      <p:ext uri="{BB962C8B-B14F-4D97-AF65-F5344CB8AC3E}">
        <p14:creationId xmlns:p14="http://schemas.microsoft.com/office/powerpoint/2010/main" val="752566245"/>
      </p:ext>
    </p:extLst>
  </p:cSld>
  <p:clrMapOvr>
    <a:masterClrMapping/>
  </p:clrMapOvr>
  <p:transition>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A48D740B-F126-48B1-9D33-61CB1956B66B}" type="datetimeFigureOut">
              <a:rPr lang="es-AR" smtClean="0"/>
              <a:t>6/11/2017</a:t>
            </a:fld>
            <a:endParaRPr lang="es-AR"/>
          </a:p>
        </p:txBody>
      </p:sp>
      <p:sp>
        <p:nvSpPr>
          <p:cNvPr id="3" name="Marcador de pie de página 2"/>
          <p:cNvSpPr>
            <a:spLocks noGrp="1"/>
          </p:cNvSpPr>
          <p:nvPr>
            <p:ph type="ftr" sz="quarter" idx="11"/>
          </p:nvPr>
        </p:nvSpPr>
        <p:spPr/>
        <p:txBody>
          <a:bodyPr/>
          <a:lstStyle/>
          <a:p>
            <a:endParaRPr lang="es-AR"/>
          </a:p>
        </p:txBody>
      </p:sp>
      <p:sp>
        <p:nvSpPr>
          <p:cNvPr id="4" name="Marcador de número de diapositiva 3"/>
          <p:cNvSpPr>
            <a:spLocks noGrp="1"/>
          </p:cNvSpPr>
          <p:nvPr>
            <p:ph type="sldNum" sz="quarter" idx="12"/>
          </p:nvPr>
        </p:nvSpPr>
        <p:spPr/>
        <p:txBody>
          <a:bodyPr/>
          <a:lstStyle/>
          <a:p>
            <a:fld id="{404D4F69-F1CA-482E-B771-7CE5C2DB3909}" type="slidenum">
              <a:rPr lang="es-AR" smtClean="0"/>
              <a:t>‹Nº›</a:t>
            </a:fld>
            <a:endParaRPr lang="es-AR"/>
          </a:p>
        </p:txBody>
      </p:sp>
    </p:spTree>
    <p:extLst>
      <p:ext uri="{BB962C8B-B14F-4D97-AF65-F5344CB8AC3E}">
        <p14:creationId xmlns:p14="http://schemas.microsoft.com/office/powerpoint/2010/main" val="2078961293"/>
      </p:ext>
    </p:extLst>
  </p:cSld>
  <p:clrMapOvr>
    <a:masterClrMapping/>
  </p:clrMapOvr>
  <p:transition>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A48D740B-F126-48B1-9D33-61CB1956B66B}" type="datetimeFigureOut">
              <a:rPr lang="es-AR" smtClean="0"/>
              <a:t>6/11/2017</a:t>
            </a:fld>
            <a:endParaRPr lang="es-AR"/>
          </a:p>
        </p:txBody>
      </p:sp>
      <p:sp>
        <p:nvSpPr>
          <p:cNvPr id="6" name="Marcador de pie de página 5"/>
          <p:cNvSpPr>
            <a:spLocks noGrp="1"/>
          </p:cNvSpPr>
          <p:nvPr>
            <p:ph type="ftr" sz="quarter" idx="11"/>
          </p:nvPr>
        </p:nvSpPr>
        <p:spPr/>
        <p:txBody>
          <a:bodyPr/>
          <a:lstStyle/>
          <a:p>
            <a:endParaRPr lang="es-AR"/>
          </a:p>
        </p:txBody>
      </p:sp>
      <p:sp>
        <p:nvSpPr>
          <p:cNvPr id="7" name="Marcador de número de diapositiva 6"/>
          <p:cNvSpPr>
            <a:spLocks noGrp="1"/>
          </p:cNvSpPr>
          <p:nvPr>
            <p:ph type="sldNum" sz="quarter" idx="12"/>
          </p:nvPr>
        </p:nvSpPr>
        <p:spPr/>
        <p:txBody>
          <a:bodyPr/>
          <a:lstStyle/>
          <a:p>
            <a:fld id="{404D4F69-F1CA-482E-B771-7CE5C2DB3909}" type="slidenum">
              <a:rPr lang="es-AR" smtClean="0"/>
              <a:t>‹Nº›</a:t>
            </a:fld>
            <a:endParaRPr lang="es-AR"/>
          </a:p>
        </p:txBody>
      </p:sp>
    </p:spTree>
    <p:extLst>
      <p:ext uri="{BB962C8B-B14F-4D97-AF65-F5344CB8AC3E}">
        <p14:creationId xmlns:p14="http://schemas.microsoft.com/office/powerpoint/2010/main" val="1645792211"/>
      </p:ext>
    </p:extLst>
  </p:cSld>
  <p:clrMapOvr>
    <a:masterClrMapping/>
  </p:clrMapOvr>
  <p:transition>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A48D740B-F126-48B1-9D33-61CB1956B66B}" type="datetimeFigureOut">
              <a:rPr lang="es-AR" smtClean="0"/>
              <a:t>6/11/2017</a:t>
            </a:fld>
            <a:endParaRPr lang="es-AR"/>
          </a:p>
        </p:txBody>
      </p:sp>
      <p:sp>
        <p:nvSpPr>
          <p:cNvPr id="6" name="Marcador de pie de página 5"/>
          <p:cNvSpPr>
            <a:spLocks noGrp="1"/>
          </p:cNvSpPr>
          <p:nvPr>
            <p:ph type="ftr" sz="quarter" idx="11"/>
          </p:nvPr>
        </p:nvSpPr>
        <p:spPr/>
        <p:txBody>
          <a:bodyPr/>
          <a:lstStyle/>
          <a:p>
            <a:endParaRPr lang="es-AR"/>
          </a:p>
        </p:txBody>
      </p:sp>
      <p:sp>
        <p:nvSpPr>
          <p:cNvPr id="7" name="Marcador de número de diapositiva 6"/>
          <p:cNvSpPr>
            <a:spLocks noGrp="1"/>
          </p:cNvSpPr>
          <p:nvPr>
            <p:ph type="sldNum" sz="quarter" idx="12"/>
          </p:nvPr>
        </p:nvSpPr>
        <p:spPr/>
        <p:txBody>
          <a:bodyPr/>
          <a:lstStyle/>
          <a:p>
            <a:fld id="{404D4F69-F1CA-482E-B771-7CE5C2DB3909}" type="slidenum">
              <a:rPr lang="es-AR" smtClean="0"/>
              <a:t>‹Nº›</a:t>
            </a:fld>
            <a:endParaRPr lang="es-AR"/>
          </a:p>
        </p:txBody>
      </p:sp>
    </p:spTree>
    <p:extLst>
      <p:ext uri="{BB962C8B-B14F-4D97-AF65-F5344CB8AC3E}">
        <p14:creationId xmlns:p14="http://schemas.microsoft.com/office/powerpoint/2010/main" val="796988173"/>
      </p:ext>
    </p:extLst>
  </p:cSld>
  <p:clrMapOvr>
    <a:masterClrMapping/>
  </p:clrMapOvr>
  <p:transition>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EEFF"/>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8D740B-F126-48B1-9D33-61CB1956B66B}" type="datetimeFigureOut">
              <a:rPr lang="es-AR" smtClean="0"/>
              <a:t>6/11/2017</a:t>
            </a:fld>
            <a:endParaRPr lang="es-AR"/>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4D4F69-F1CA-482E-B771-7CE5C2DB3909}" type="slidenum">
              <a:rPr lang="es-AR" smtClean="0"/>
              <a:t>‹Nº›</a:t>
            </a:fld>
            <a:endParaRPr lang="es-AR"/>
          </a:p>
        </p:txBody>
      </p:sp>
    </p:spTree>
    <p:extLst>
      <p:ext uri="{BB962C8B-B14F-4D97-AF65-F5344CB8AC3E}">
        <p14:creationId xmlns:p14="http://schemas.microsoft.com/office/powerpoint/2010/main" val="585616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62.png"/><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76.png"/></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79.png"/><Relationship Id="rId4" Type="http://schemas.openxmlformats.org/officeDocument/2006/relationships/image" Target="../media/image78.png"/></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83.png"/></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01391" y="-1361885"/>
            <a:ext cx="9144000" cy="2387600"/>
          </a:xfrm>
        </p:spPr>
        <p:txBody>
          <a:bodyPr/>
          <a:lstStyle/>
          <a:p>
            <a:r>
              <a:rPr lang="es-AR" dirty="0"/>
              <a:t>Time </a:t>
            </a:r>
            <a:r>
              <a:rPr lang="es-AR" dirty="0" err="1"/>
              <a:t>Trade</a:t>
            </a:r>
            <a:endParaRPr lang="es-AR" dirty="0"/>
          </a:p>
        </p:txBody>
      </p:sp>
      <p:sp>
        <p:nvSpPr>
          <p:cNvPr id="3" name="Subtítulo 2"/>
          <p:cNvSpPr>
            <a:spLocks noGrp="1"/>
          </p:cNvSpPr>
          <p:nvPr>
            <p:ph type="subTitle" idx="1"/>
          </p:nvPr>
        </p:nvSpPr>
        <p:spPr>
          <a:xfrm>
            <a:off x="1577789" y="4628217"/>
            <a:ext cx="9144000" cy="1655762"/>
          </a:xfrm>
        </p:spPr>
        <p:txBody>
          <a:bodyPr/>
          <a:lstStyle/>
          <a:p>
            <a:r>
              <a:rPr lang="es-AR" dirty="0" err="1"/>
              <a:t>Developed</a:t>
            </a:r>
            <a:r>
              <a:rPr lang="es-AR" dirty="0"/>
              <a:t> by The Time </a:t>
            </a:r>
            <a:r>
              <a:rPr lang="es-AR" dirty="0" err="1"/>
              <a:t>Trade</a:t>
            </a:r>
            <a:r>
              <a:rPr lang="es-AR" dirty="0"/>
              <a:t> </a:t>
            </a:r>
            <a:r>
              <a:rPr lang="es-AR" dirty="0" err="1"/>
              <a:t>Team</a:t>
            </a:r>
            <a:r>
              <a:rPr lang="es-AR" dirty="0"/>
              <a:t>:</a:t>
            </a:r>
          </a:p>
          <a:p>
            <a:r>
              <a:rPr lang="es-AR" dirty="0"/>
              <a:t>Di Leva Ignacio, </a:t>
            </a:r>
            <a:r>
              <a:rPr lang="es-AR" dirty="0" err="1"/>
              <a:t>Erlich</a:t>
            </a:r>
            <a:r>
              <a:rPr lang="es-AR" dirty="0"/>
              <a:t> Martín, </a:t>
            </a:r>
            <a:r>
              <a:rPr lang="es-AR" dirty="0" err="1"/>
              <a:t>Pomzstein</a:t>
            </a:r>
            <a:r>
              <a:rPr lang="es-AR" dirty="0"/>
              <a:t> Brandon, </a:t>
            </a:r>
            <a:r>
              <a:rPr lang="es-AR" dirty="0" err="1"/>
              <a:t>Shih</a:t>
            </a:r>
            <a:r>
              <a:rPr lang="es-AR" dirty="0"/>
              <a:t> Federico</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3180" y="1121199"/>
            <a:ext cx="3093217" cy="3411534"/>
          </a:xfrm>
          <a:prstGeom prst="rect">
            <a:avLst/>
          </a:prstGeom>
        </p:spPr>
      </p:pic>
    </p:spTree>
    <p:extLst>
      <p:ext uri="{BB962C8B-B14F-4D97-AF65-F5344CB8AC3E}">
        <p14:creationId xmlns:p14="http://schemas.microsoft.com/office/powerpoint/2010/main" val="3105894922"/>
      </p:ext>
    </p:extLst>
  </p:cSld>
  <p:clrMapOvr>
    <a:masterClrMapping/>
  </p:clrMapOvr>
  <p:transition>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838200" y="0"/>
            <a:ext cx="10515600" cy="1325563"/>
          </a:xfrm>
          <a:prstGeom prst="rect">
            <a:avLst/>
          </a:prstGeom>
          <a:noFill/>
          <a:ln>
            <a:noFill/>
          </a:ln>
        </p:spPr>
        <p:txBody>
          <a:bodyPr vert="horz" wrap="square" lIns="91433" tIns="45700" rIns="91433" bIns="45700" rtlCol="0" anchor="ctr" anchorCtr="0">
            <a:noAutofit/>
          </a:bodyPr>
          <a:lstStyle/>
          <a:p>
            <a:pPr indent="-279393" algn="ctr">
              <a:spcBef>
                <a:spcPts val="0"/>
              </a:spcBef>
              <a:buClr>
                <a:schemeClr val="dk1"/>
              </a:buClr>
              <a:buSzPct val="100000"/>
            </a:pPr>
            <a:r>
              <a:rPr lang="es">
                <a:solidFill>
                  <a:schemeClr val="dk1"/>
                </a:solidFill>
                <a:latin typeface="Calibri"/>
                <a:ea typeface="Calibri"/>
                <a:cs typeface="Calibri"/>
                <a:sym typeface="Calibri"/>
              </a:rPr>
              <a:t>Watchlist</a:t>
            </a:r>
          </a:p>
        </p:txBody>
      </p:sp>
      <p:pic>
        <p:nvPicPr>
          <p:cNvPr id="207" name="Shape 207"/>
          <p:cNvPicPr preferRelativeResize="0"/>
          <p:nvPr/>
        </p:nvPicPr>
        <p:blipFill rotWithShape="1">
          <a:blip r:embed="rId3">
            <a:alphaModFix/>
          </a:blip>
          <a:srcRect l="26892" t="14595" r="12830" b="20091"/>
          <a:stretch/>
        </p:blipFill>
        <p:spPr>
          <a:xfrm>
            <a:off x="1716259" y="1062109"/>
            <a:ext cx="9186203" cy="5584944"/>
          </a:xfrm>
          <a:prstGeom prst="rect">
            <a:avLst/>
          </a:prstGeom>
          <a:noFill/>
          <a:ln>
            <a:noFill/>
          </a:ln>
        </p:spPr>
      </p:pic>
      <p:pic>
        <p:nvPicPr>
          <p:cNvPr id="208" name="Shape 208"/>
          <p:cNvPicPr preferRelativeResize="0"/>
          <p:nvPr/>
        </p:nvPicPr>
        <p:blipFill rotWithShape="1">
          <a:blip r:embed="rId4">
            <a:alphaModFix/>
          </a:blip>
          <a:srcRect/>
          <a:stretch/>
        </p:blipFill>
        <p:spPr>
          <a:xfrm>
            <a:off x="1871667" y="1145300"/>
            <a:ext cx="1168367" cy="180267"/>
          </a:xfrm>
          <a:prstGeom prst="rect">
            <a:avLst/>
          </a:prstGeom>
          <a:noFill/>
          <a:ln>
            <a:noFill/>
          </a:ln>
        </p:spPr>
      </p:pic>
      <p:pic>
        <p:nvPicPr>
          <p:cNvPr id="209" name="Shape 209"/>
          <p:cNvPicPr preferRelativeResize="0"/>
          <p:nvPr/>
        </p:nvPicPr>
        <p:blipFill rotWithShape="1">
          <a:blip r:embed="rId4">
            <a:alphaModFix/>
          </a:blip>
          <a:srcRect/>
          <a:stretch/>
        </p:blipFill>
        <p:spPr>
          <a:xfrm>
            <a:off x="1871667" y="3042049"/>
            <a:ext cx="1168367" cy="180267"/>
          </a:xfrm>
          <a:prstGeom prst="rect">
            <a:avLst/>
          </a:prstGeom>
          <a:noFill/>
          <a:ln>
            <a:noFill/>
          </a:ln>
        </p:spPr>
      </p:pic>
      <p:pic>
        <p:nvPicPr>
          <p:cNvPr id="210" name="Shape 210"/>
          <p:cNvPicPr preferRelativeResize="0"/>
          <p:nvPr/>
        </p:nvPicPr>
        <p:blipFill rotWithShape="1">
          <a:blip r:embed="rId4">
            <a:alphaModFix/>
          </a:blip>
          <a:srcRect/>
          <a:stretch/>
        </p:blipFill>
        <p:spPr>
          <a:xfrm>
            <a:off x="1871667" y="4938800"/>
            <a:ext cx="1168367" cy="180267"/>
          </a:xfrm>
          <a:prstGeom prst="rect">
            <a:avLst/>
          </a:prstGeom>
          <a:noFill/>
          <a:ln>
            <a:noFill/>
          </a:ln>
        </p:spPr>
      </p:pic>
      <p:sp>
        <p:nvSpPr>
          <p:cNvPr id="211" name="Shape 211"/>
          <p:cNvSpPr txBox="1"/>
          <p:nvPr/>
        </p:nvSpPr>
        <p:spPr>
          <a:xfrm>
            <a:off x="2154333" y="1062100"/>
            <a:ext cx="1220800" cy="180400"/>
          </a:xfrm>
          <a:prstGeom prst="rect">
            <a:avLst/>
          </a:prstGeom>
          <a:noFill/>
          <a:ln>
            <a:noFill/>
          </a:ln>
        </p:spPr>
        <p:txBody>
          <a:bodyPr wrap="square" lIns="121900" tIns="121900" rIns="121900" bIns="121900" anchor="t" anchorCtr="0">
            <a:noAutofit/>
          </a:bodyPr>
          <a:lstStyle/>
          <a:p>
            <a:r>
              <a:rPr lang="es" sz="1067"/>
              <a:t>AAPL</a:t>
            </a:r>
          </a:p>
        </p:txBody>
      </p:sp>
      <p:sp>
        <p:nvSpPr>
          <p:cNvPr id="212" name="Shape 212"/>
          <p:cNvSpPr txBox="1"/>
          <p:nvPr/>
        </p:nvSpPr>
        <p:spPr>
          <a:xfrm>
            <a:off x="2154333" y="2964551"/>
            <a:ext cx="1220800" cy="180400"/>
          </a:xfrm>
          <a:prstGeom prst="rect">
            <a:avLst/>
          </a:prstGeom>
          <a:noFill/>
          <a:ln>
            <a:noFill/>
          </a:ln>
        </p:spPr>
        <p:txBody>
          <a:bodyPr wrap="square" lIns="121900" tIns="121900" rIns="121900" bIns="121900" anchor="t" anchorCtr="0">
            <a:noAutofit/>
          </a:bodyPr>
          <a:lstStyle/>
          <a:p>
            <a:r>
              <a:rPr lang="es" sz="1067"/>
              <a:t>AMZN</a:t>
            </a:r>
          </a:p>
        </p:txBody>
      </p:sp>
      <p:sp>
        <p:nvSpPr>
          <p:cNvPr id="213" name="Shape 213"/>
          <p:cNvSpPr txBox="1"/>
          <p:nvPr/>
        </p:nvSpPr>
        <p:spPr>
          <a:xfrm>
            <a:off x="2154333" y="4867000"/>
            <a:ext cx="1220800" cy="180400"/>
          </a:xfrm>
          <a:prstGeom prst="rect">
            <a:avLst/>
          </a:prstGeom>
          <a:noFill/>
          <a:ln>
            <a:noFill/>
          </a:ln>
        </p:spPr>
        <p:txBody>
          <a:bodyPr wrap="square" lIns="121900" tIns="121900" rIns="121900" bIns="121900" anchor="t" anchorCtr="0">
            <a:noAutofit/>
          </a:bodyPr>
          <a:lstStyle/>
          <a:p>
            <a:r>
              <a:rPr lang="es" sz="1067"/>
              <a:t>   BA</a:t>
            </a:r>
          </a:p>
        </p:txBody>
      </p:sp>
    </p:spTree>
    <p:extLst>
      <p:ext uri="{BB962C8B-B14F-4D97-AF65-F5344CB8AC3E}">
        <p14:creationId xmlns:p14="http://schemas.microsoft.com/office/powerpoint/2010/main" val="1589103153"/>
      </p:ext>
    </p:extLst>
  </p:cSld>
  <p:clrMapOvr>
    <a:masterClrMapping/>
  </p:clrMapOvr>
  <p:transition>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72886" y="310334"/>
            <a:ext cx="10515600" cy="447312"/>
          </a:xfrm>
        </p:spPr>
        <p:txBody>
          <a:bodyPr>
            <a:normAutofit lnSpcReduction="10000"/>
          </a:bodyPr>
          <a:lstStyle/>
          <a:p>
            <a:pPr marL="0" indent="0">
              <a:buNone/>
            </a:pPr>
            <a:r>
              <a:rPr lang="es-AR" dirty="0"/>
              <a:t>Adobe </a:t>
            </a:r>
            <a:r>
              <a:rPr lang="es-AR" dirty="0" err="1"/>
              <a:t>Illustrator</a:t>
            </a:r>
            <a:r>
              <a:rPr lang="es-AR" dirty="0"/>
              <a:t>:</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886" y="1752506"/>
            <a:ext cx="3479976" cy="3485700"/>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7435" y="3864467"/>
            <a:ext cx="1742077" cy="1506054"/>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3488" y="1525409"/>
            <a:ext cx="1809972" cy="1571295"/>
          </a:xfrm>
          <a:prstGeom prst="rect">
            <a:avLst/>
          </a:prstGeom>
        </p:spPr>
      </p:pic>
      <p:pic>
        <p:nvPicPr>
          <p:cNvPr id="7" name="Imagen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28814" y="2112138"/>
            <a:ext cx="2632182" cy="2766436"/>
          </a:xfrm>
          <a:prstGeom prst="rect">
            <a:avLst/>
          </a:prstGeom>
        </p:spPr>
      </p:pic>
      <p:sp>
        <p:nvSpPr>
          <p:cNvPr id="8" name="CuadroTexto 7"/>
          <p:cNvSpPr txBox="1"/>
          <p:nvPr/>
        </p:nvSpPr>
        <p:spPr>
          <a:xfrm>
            <a:off x="772886" y="5643154"/>
            <a:ext cx="2636520" cy="369332"/>
          </a:xfrm>
          <a:prstGeom prst="rect">
            <a:avLst/>
          </a:prstGeom>
          <a:noFill/>
        </p:spPr>
        <p:txBody>
          <a:bodyPr wrap="square" rtlCol="0">
            <a:spAutoFit/>
          </a:bodyPr>
          <a:lstStyle/>
          <a:p>
            <a:r>
              <a:rPr lang="es-AR" dirty="0" err="1"/>
              <a:t>Gear</a:t>
            </a:r>
            <a:endParaRPr lang="es-AR" dirty="0"/>
          </a:p>
        </p:txBody>
      </p:sp>
      <p:sp>
        <p:nvSpPr>
          <p:cNvPr id="9" name="CuadroTexto 8"/>
          <p:cNvSpPr txBox="1"/>
          <p:nvPr/>
        </p:nvSpPr>
        <p:spPr>
          <a:xfrm>
            <a:off x="4689566" y="5643154"/>
            <a:ext cx="2769325" cy="369332"/>
          </a:xfrm>
          <a:prstGeom prst="rect">
            <a:avLst/>
          </a:prstGeom>
          <a:noFill/>
        </p:spPr>
        <p:txBody>
          <a:bodyPr wrap="square" rtlCol="0">
            <a:spAutoFit/>
          </a:bodyPr>
          <a:lstStyle/>
          <a:p>
            <a:r>
              <a:rPr lang="es-AR" dirty="0" err="1"/>
              <a:t>Arrows</a:t>
            </a:r>
            <a:endParaRPr lang="es-AR" dirty="0"/>
          </a:p>
        </p:txBody>
      </p:sp>
      <p:sp>
        <p:nvSpPr>
          <p:cNvPr id="10" name="CuadroTexto 9"/>
          <p:cNvSpPr txBox="1"/>
          <p:nvPr/>
        </p:nvSpPr>
        <p:spPr>
          <a:xfrm>
            <a:off x="8386354" y="5370521"/>
            <a:ext cx="3174275" cy="369332"/>
          </a:xfrm>
          <a:prstGeom prst="rect">
            <a:avLst/>
          </a:prstGeom>
          <a:noFill/>
        </p:spPr>
        <p:txBody>
          <a:bodyPr wrap="square" rtlCol="0">
            <a:spAutoFit/>
          </a:bodyPr>
          <a:lstStyle/>
          <a:p>
            <a:r>
              <a:rPr lang="es-AR" dirty="0" err="1"/>
              <a:t>Search</a:t>
            </a:r>
            <a:endParaRPr lang="es-AR" dirty="0"/>
          </a:p>
        </p:txBody>
      </p:sp>
    </p:spTree>
    <p:extLst>
      <p:ext uri="{BB962C8B-B14F-4D97-AF65-F5344CB8AC3E}">
        <p14:creationId xmlns:p14="http://schemas.microsoft.com/office/powerpoint/2010/main" val="4171808327"/>
      </p:ext>
    </p:extLst>
  </p:cSld>
  <p:clrMapOvr>
    <a:masterClrMapping/>
  </p:clrMapOvr>
  <p:transition>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9950" y="1607544"/>
            <a:ext cx="7005974" cy="1015659"/>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2239" y="4047435"/>
            <a:ext cx="5306563" cy="1396464"/>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376" y="4065623"/>
            <a:ext cx="5174965" cy="1360087"/>
          </a:xfrm>
          <a:prstGeom prst="rect">
            <a:avLst/>
          </a:prstGeom>
        </p:spPr>
      </p:pic>
      <p:sp>
        <p:nvSpPr>
          <p:cNvPr id="7" name="CuadroTexto 6"/>
          <p:cNvSpPr txBox="1"/>
          <p:nvPr/>
        </p:nvSpPr>
        <p:spPr>
          <a:xfrm>
            <a:off x="4297680" y="2965269"/>
            <a:ext cx="4049486" cy="369332"/>
          </a:xfrm>
          <a:prstGeom prst="rect">
            <a:avLst/>
          </a:prstGeom>
          <a:noFill/>
        </p:spPr>
        <p:txBody>
          <a:bodyPr wrap="square" rtlCol="0">
            <a:spAutoFit/>
          </a:bodyPr>
          <a:lstStyle/>
          <a:p>
            <a:r>
              <a:rPr lang="es-AR" dirty="0" err="1"/>
              <a:t>Button</a:t>
            </a:r>
            <a:r>
              <a:rPr lang="es-AR" dirty="0"/>
              <a:t> to </a:t>
            </a:r>
            <a:r>
              <a:rPr lang="es-AR" dirty="0" err="1"/>
              <a:t>switch</a:t>
            </a:r>
            <a:r>
              <a:rPr lang="es-AR" dirty="0"/>
              <a:t> </a:t>
            </a:r>
            <a:r>
              <a:rPr lang="es-AR" dirty="0" err="1"/>
              <a:t>between</a:t>
            </a:r>
            <a:r>
              <a:rPr lang="es-AR" dirty="0"/>
              <a:t> </a:t>
            </a:r>
            <a:r>
              <a:rPr lang="es-AR" dirty="0" err="1"/>
              <a:t>operations</a:t>
            </a:r>
            <a:endParaRPr lang="es-AR" dirty="0"/>
          </a:p>
        </p:txBody>
      </p:sp>
      <p:sp>
        <p:nvSpPr>
          <p:cNvPr id="8" name="CuadroTexto 7"/>
          <p:cNvSpPr txBox="1"/>
          <p:nvPr/>
        </p:nvSpPr>
        <p:spPr>
          <a:xfrm>
            <a:off x="825137" y="5995851"/>
            <a:ext cx="2031518" cy="369332"/>
          </a:xfrm>
          <a:prstGeom prst="rect">
            <a:avLst/>
          </a:prstGeom>
          <a:noFill/>
        </p:spPr>
        <p:txBody>
          <a:bodyPr wrap="none" rtlCol="0">
            <a:spAutoFit/>
          </a:bodyPr>
          <a:lstStyle/>
          <a:p>
            <a:r>
              <a:rPr lang="es-AR" dirty="0" err="1"/>
              <a:t>For</a:t>
            </a:r>
            <a:r>
              <a:rPr lang="es-AR" dirty="0"/>
              <a:t> </a:t>
            </a:r>
            <a:r>
              <a:rPr lang="es-AR" dirty="0" err="1"/>
              <a:t>introducing</a:t>
            </a:r>
            <a:r>
              <a:rPr lang="es-AR" dirty="0"/>
              <a:t> </a:t>
            </a:r>
            <a:r>
              <a:rPr lang="es-AR" dirty="0" err="1"/>
              <a:t>text</a:t>
            </a:r>
            <a:endParaRPr lang="es-AR" dirty="0"/>
          </a:p>
        </p:txBody>
      </p:sp>
      <p:sp>
        <p:nvSpPr>
          <p:cNvPr id="9" name="CuadroTexto 8"/>
          <p:cNvSpPr txBox="1"/>
          <p:nvPr/>
        </p:nvSpPr>
        <p:spPr>
          <a:xfrm>
            <a:off x="6635931" y="5852160"/>
            <a:ext cx="3618412" cy="369332"/>
          </a:xfrm>
          <a:prstGeom prst="rect">
            <a:avLst/>
          </a:prstGeom>
          <a:noFill/>
        </p:spPr>
        <p:txBody>
          <a:bodyPr wrap="square" rtlCol="0">
            <a:spAutoFit/>
          </a:bodyPr>
          <a:lstStyle/>
          <a:p>
            <a:r>
              <a:rPr lang="es-AR" dirty="0" err="1"/>
              <a:t>For</a:t>
            </a:r>
            <a:r>
              <a:rPr lang="es-AR" dirty="0"/>
              <a:t> </a:t>
            </a:r>
            <a:r>
              <a:rPr lang="es-AR" dirty="0" err="1"/>
              <a:t>reading</a:t>
            </a:r>
            <a:r>
              <a:rPr lang="es-AR" dirty="0"/>
              <a:t> </a:t>
            </a:r>
            <a:r>
              <a:rPr lang="es-AR" dirty="0" err="1"/>
              <a:t>text</a:t>
            </a:r>
            <a:endParaRPr lang="es-AR" dirty="0"/>
          </a:p>
        </p:txBody>
      </p:sp>
      <p:sp>
        <p:nvSpPr>
          <p:cNvPr id="10" name="Marcador de contenido 2"/>
          <p:cNvSpPr txBox="1">
            <a:spLocks/>
          </p:cNvSpPr>
          <p:nvPr/>
        </p:nvSpPr>
        <p:spPr>
          <a:xfrm>
            <a:off x="772886" y="310334"/>
            <a:ext cx="10515600" cy="44731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AR"/>
              <a:t>Adobe Illustrator:</a:t>
            </a:r>
            <a:endParaRPr lang="es-AR" dirty="0"/>
          </a:p>
        </p:txBody>
      </p:sp>
    </p:spTree>
    <p:extLst>
      <p:ext uri="{BB962C8B-B14F-4D97-AF65-F5344CB8AC3E}">
        <p14:creationId xmlns:p14="http://schemas.microsoft.com/office/powerpoint/2010/main" val="2051949704"/>
      </p:ext>
    </p:extLst>
  </p:cSld>
  <p:clrMapOvr>
    <a:masterClrMapping/>
  </p:clrMapOvr>
  <p:transition>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264" y="1097280"/>
            <a:ext cx="8963355" cy="2067832"/>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886" y="3344091"/>
            <a:ext cx="4676692" cy="2990537"/>
          </a:xfrm>
          <a:prstGeom prst="rect">
            <a:avLst/>
          </a:prstGeom>
        </p:spPr>
      </p:pic>
      <p:sp>
        <p:nvSpPr>
          <p:cNvPr id="7" name="CuadroTexto 6"/>
          <p:cNvSpPr txBox="1"/>
          <p:nvPr/>
        </p:nvSpPr>
        <p:spPr>
          <a:xfrm>
            <a:off x="10071463" y="1580606"/>
            <a:ext cx="1881051" cy="646331"/>
          </a:xfrm>
          <a:prstGeom prst="rect">
            <a:avLst/>
          </a:prstGeom>
          <a:noFill/>
        </p:spPr>
        <p:txBody>
          <a:bodyPr wrap="square" rtlCol="0">
            <a:spAutoFit/>
          </a:bodyPr>
          <a:lstStyle/>
          <a:p>
            <a:r>
              <a:rPr lang="es-AR" dirty="0" err="1"/>
              <a:t>Information</a:t>
            </a:r>
            <a:r>
              <a:rPr lang="es-AR" dirty="0"/>
              <a:t> </a:t>
            </a:r>
            <a:r>
              <a:rPr lang="es-AR" dirty="0" err="1"/>
              <a:t>for</a:t>
            </a:r>
            <a:r>
              <a:rPr lang="es-AR" dirty="0"/>
              <a:t> </a:t>
            </a:r>
            <a:r>
              <a:rPr lang="es-AR" dirty="0" err="1"/>
              <a:t>each</a:t>
            </a:r>
            <a:r>
              <a:rPr lang="es-AR" dirty="0"/>
              <a:t> </a:t>
            </a:r>
            <a:r>
              <a:rPr lang="es-AR" dirty="0" err="1"/>
              <a:t>company</a:t>
            </a:r>
            <a:endParaRPr lang="es-AR" dirty="0"/>
          </a:p>
        </p:txBody>
      </p:sp>
      <p:sp>
        <p:nvSpPr>
          <p:cNvPr id="8" name="CuadroTexto 7"/>
          <p:cNvSpPr txBox="1"/>
          <p:nvPr/>
        </p:nvSpPr>
        <p:spPr>
          <a:xfrm>
            <a:off x="5665260" y="4654693"/>
            <a:ext cx="3252652" cy="369332"/>
          </a:xfrm>
          <a:prstGeom prst="rect">
            <a:avLst/>
          </a:prstGeom>
          <a:noFill/>
        </p:spPr>
        <p:txBody>
          <a:bodyPr wrap="square" rtlCol="0">
            <a:spAutoFit/>
          </a:bodyPr>
          <a:lstStyle/>
          <a:p>
            <a:r>
              <a:rPr lang="es-AR" dirty="0" err="1"/>
              <a:t>Charming</a:t>
            </a:r>
            <a:r>
              <a:rPr lang="es-AR" dirty="0"/>
              <a:t> </a:t>
            </a:r>
            <a:r>
              <a:rPr lang="es-AR" dirty="0" err="1"/>
              <a:t>background</a:t>
            </a:r>
            <a:endParaRPr lang="es-AR" dirty="0"/>
          </a:p>
        </p:txBody>
      </p:sp>
      <p:sp>
        <p:nvSpPr>
          <p:cNvPr id="9" name="Marcador de contenido 2"/>
          <p:cNvSpPr txBox="1">
            <a:spLocks/>
          </p:cNvSpPr>
          <p:nvPr/>
        </p:nvSpPr>
        <p:spPr>
          <a:xfrm>
            <a:off x="772886" y="310334"/>
            <a:ext cx="10515600" cy="44731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AR"/>
              <a:t>Adobe Illustrator:</a:t>
            </a:r>
            <a:endParaRPr lang="es-AR" dirty="0"/>
          </a:p>
        </p:txBody>
      </p:sp>
    </p:spTree>
    <p:extLst>
      <p:ext uri="{BB962C8B-B14F-4D97-AF65-F5344CB8AC3E}">
        <p14:creationId xmlns:p14="http://schemas.microsoft.com/office/powerpoint/2010/main" val="985674"/>
      </p:ext>
    </p:extLst>
  </p:cSld>
  <p:clrMapOvr>
    <a:masterClrMapping/>
  </p:clrMapOvr>
  <p:transition>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5106" y="1124607"/>
            <a:ext cx="4371159" cy="4820987"/>
          </a:xfrm>
          <a:prstGeom prst="rect">
            <a:avLst/>
          </a:prstGeom>
        </p:spPr>
      </p:pic>
      <p:sp>
        <p:nvSpPr>
          <p:cNvPr id="7" name="CuadroTexto 6"/>
          <p:cNvSpPr txBox="1"/>
          <p:nvPr/>
        </p:nvSpPr>
        <p:spPr>
          <a:xfrm>
            <a:off x="5762625" y="6127889"/>
            <a:ext cx="2403566" cy="369332"/>
          </a:xfrm>
          <a:prstGeom prst="rect">
            <a:avLst/>
          </a:prstGeom>
          <a:noFill/>
        </p:spPr>
        <p:txBody>
          <a:bodyPr wrap="square" rtlCol="0">
            <a:spAutoFit/>
          </a:bodyPr>
          <a:lstStyle/>
          <a:p>
            <a:r>
              <a:rPr lang="es-AR" dirty="0"/>
              <a:t>Logo</a:t>
            </a:r>
          </a:p>
        </p:txBody>
      </p:sp>
      <p:sp>
        <p:nvSpPr>
          <p:cNvPr id="8" name="Marcador de contenido 2"/>
          <p:cNvSpPr txBox="1">
            <a:spLocks/>
          </p:cNvSpPr>
          <p:nvPr/>
        </p:nvSpPr>
        <p:spPr>
          <a:xfrm>
            <a:off x="772886" y="310334"/>
            <a:ext cx="10515600" cy="44731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AR"/>
              <a:t>Adobe Illustrator:</a:t>
            </a:r>
            <a:endParaRPr lang="es-AR" dirty="0"/>
          </a:p>
        </p:txBody>
      </p:sp>
    </p:spTree>
    <p:extLst>
      <p:ext uri="{BB962C8B-B14F-4D97-AF65-F5344CB8AC3E}">
        <p14:creationId xmlns:p14="http://schemas.microsoft.com/office/powerpoint/2010/main" val="3838120857"/>
      </p:ext>
    </p:extLst>
  </p:cSld>
  <p:clrMapOvr>
    <a:masterClrMapping/>
  </p:clrMapOvr>
  <p:transition>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p:cNvSpPr>
            <a:spLocks noGrp="1"/>
          </p:cNvSpPr>
          <p:nvPr>
            <p:ph idx="1"/>
          </p:nvPr>
        </p:nvSpPr>
        <p:spPr>
          <a:xfrm>
            <a:off x="772886" y="310334"/>
            <a:ext cx="10515600" cy="447312"/>
          </a:xfrm>
        </p:spPr>
        <p:txBody>
          <a:bodyPr>
            <a:normAutofit lnSpcReduction="10000"/>
          </a:bodyPr>
          <a:lstStyle/>
          <a:p>
            <a:pPr marL="0" indent="0">
              <a:buNone/>
            </a:pPr>
            <a:r>
              <a:rPr lang="es-AR" dirty="0"/>
              <a:t>Adobe Photoshop:</a:t>
            </a:r>
          </a:p>
        </p:txBody>
      </p:sp>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4203" y="3630078"/>
            <a:ext cx="6628891" cy="1917113"/>
          </a:xfrm>
          <a:prstGeom prst="rect">
            <a:avLst/>
          </a:prstGeom>
        </p:spPr>
      </p:pic>
      <p:pic>
        <p:nvPicPr>
          <p:cNvPr id="6" name="Imagen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215" y="1436914"/>
            <a:ext cx="6952868" cy="2010809"/>
          </a:xfrm>
          <a:prstGeom prst="rect">
            <a:avLst/>
          </a:prstGeom>
        </p:spPr>
      </p:pic>
      <p:sp>
        <p:nvSpPr>
          <p:cNvPr id="7" name="CuadroTexto 6"/>
          <p:cNvSpPr txBox="1"/>
          <p:nvPr/>
        </p:nvSpPr>
        <p:spPr>
          <a:xfrm>
            <a:off x="7393577" y="2076994"/>
            <a:ext cx="4454434" cy="369332"/>
          </a:xfrm>
          <a:prstGeom prst="rect">
            <a:avLst/>
          </a:prstGeom>
          <a:noFill/>
        </p:spPr>
        <p:txBody>
          <a:bodyPr wrap="square" rtlCol="0">
            <a:spAutoFit/>
          </a:bodyPr>
          <a:lstStyle/>
          <a:p>
            <a:r>
              <a:rPr lang="es-AR" dirty="0"/>
              <a:t>Normal </a:t>
            </a:r>
            <a:r>
              <a:rPr lang="es-AR" dirty="0" err="1"/>
              <a:t>button</a:t>
            </a:r>
            <a:endParaRPr lang="es-AR" dirty="0"/>
          </a:p>
        </p:txBody>
      </p:sp>
      <p:sp>
        <p:nvSpPr>
          <p:cNvPr id="8" name="CuadroTexto 7"/>
          <p:cNvSpPr txBox="1"/>
          <p:nvPr/>
        </p:nvSpPr>
        <p:spPr>
          <a:xfrm>
            <a:off x="7393577" y="4219303"/>
            <a:ext cx="2965269" cy="369332"/>
          </a:xfrm>
          <a:prstGeom prst="rect">
            <a:avLst/>
          </a:prstGeom>
          <a:noFill/>
        </p:spPr>
        <p:txBody>
          <a:bodyPr wrap="square" rtlCol="0">
            <a:spAutoFit/>
          </a:bodyPr>
          <a:lstStyle/>
          <a:p>
            <a:r>
              <a:rPr lang="es-AR" dirty="0" err="1"/>
              <a:t>Pushed</a:t>
            </a:r>
            <a:r>
              <a:rPr lang="es-AR" dirty="0"/>
              <a:t> </a:t>
            </a:r>
            <a:r>
              <a:rPr lang="es-AR" dirty="0" err="1"/>
              <a:t>button</a:t>
            </a:r>
            <a:endParaRPr lang="es-AR" dirty="0"/>
          </a:p>
        </p:txBody>
      </p:sp>
    </p:spTree>
    <p:extLst>
      <p:ext uri="{BB962C8B-B14F-4D97-AF65-F5344CB8AC3E}">
        <p14:creationId xmlns:p14="http://schemas.microsoft.com/office/powerpoint/2010/main" val="3433272672"/>
      </p:ext>
    </p:extLst>
  </p:cSld>
  <p:clrMapOvr>
    <a:masterClrMapping/>
  </p:clrMapOvr>
  <p:transition>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114" y="1512973"/>
            <a:ext cx="2250450" cy="650843"/>
          </a:xfrm>
          <a:prstGeom prst="rect">
            <a:avLst/>
          </a:prstGeom>
        </p:spPr>
      </p:pic>
      <p:pic>
        <p:nvPicPr>
          <p:cNvPr id="9" name="Imagen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1447" y="2087090"/>
            <a:ext cx="1911153" cy="552716"/>
          </a:xfrm>
          <a:prstGeom prst="rect">
            <a:avLst/>
          </a:prstGeom>
        </p:spPr>
      </p:pic>
      <p:pic>
        <p:nvPicPr>
          <p:cNvPr id="10" name="Imagen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1448" y="3036648"/>
            <a:ext cx="1911152" cy="552716"/>
          </a:xfrm>
          <a:prstGeom prst="rect">
            <a:avLst/>
          </a:prstGeom>
        </p:spPr>
      </p:pic>
      <p:pic>
        <p:nvPicPr>
          <p:cNvPr id="11" name="Imagen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1448" y="2562720"/>
            <a:ext cx="1911152" cy="552716"/>
          </a:xfrm>
          <a:prstGeom prst="rect">
            <a:avLst/>
          </a:prstGeom>
        </p:spPr>
      </p:pic>
      <p:pic>
        <p:nvPicPr>
          <p:cNvPr id="12" name="Imagen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6007" y="4272480"/>
            <a:ext cx="2011247" cy="581664"/>
          </a:xfrm>
          <a:prstGeom prst="rect">
            <a:avLst/>
          </a:prstGeom>
        </p:spPr>
      </p:pic>
      <p:pic>
        <p:nvPicPr>
          <p:cNvPr id="13" name="Imagen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4566" y="3589364"/>
            <a:ext cx="2213998" cy="640301"/>
          </a:xfrm>
          <a:prstGeom prst="rect">
            <a:avLst/>
          </a:prstGeom>
        </p:spPr>
      </p:pic>
      <p:pic>
        <p:nvPicPr>
          <p:cNvPr id="16" name="Imagen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53821" y="255094"/>
            <a:ext cx="9140730" cy="5855249"/>
          </a:xfrm>
          <a:prstGeom prst="rect">
            <a:avLst/>
          </a:prstGeom>
        </p:spPr>
      </p:pic>
    </p:spTree>
    <p:extLst>
      <p:ext uri="{BB962C8B-B14F-4D97-AF65-F5344CB8AC3E}">
        <p14:creationId xmlns:p14="http://schemas.microsoft.com/office/powerpoint/2010/main" val="190010410"/>
      </p:ext>
    </p:extLst>
  </p:cSld>
  <p:clrMapOvr>
    <a:masterClrMapping/>
  </p:clrMapOvr>
  <p:transition>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4132" y="2728497"/>
            <a:ext cx="10515600" cy="1325563"/>
          </a:xfrm>
        </p:spPr>
        <p:txBody>
          <a:bodyPr/>
          <a:lstStyle/>
          <a:p>
            <a:pPr algn="ctr"/>
            <a:r>
              <a:rPr lang="es-AR" dirty="0" err="1" smtClean="0"/>
              <a:t>How</a:t>
            </a:r>
            <a:r>
              <a:rPr lang="es-AR" dirty="0" smtClean="0"/>
              <a:t> </a:t>
            </a:r>
            <a:r>
              <a:rPr lang="es-AR" dirty="0" err="1" smtClean="0"/>
              <a:t>does</a:t>
            </a:r>
            <a:r>
              <a:rPr lang="es-AR" dirty="0" smtClean="0"/>
              <a:t> </a:t>
            </a:r>
            <a:r>
              <a:rPr lang="es-AR" dirty="0" err="1" smtClean="0"/>
              <a:t>this</a:t>
            </a:r>
            <a:r>
              <a:rPr lang="es-AR" dirty="0" smtClean="0"/>
              <a:t> +3000 </a:t>
            </a:r>
            <a:r>
              <a:rPr lang="es-AR" dirty="0" err="1" smtClean="0"/>
              <a:t>lines</a:t>
            </a:r>
            <a:r>
              <a:rPr lang="es-AR" dirty="0" smtClean="0"/>
              <a:t> of </a:t>
            </a:r>
            <a:r>
              <a:rPr lang="es-AR" dirty="0" err="1" smtClean="0"/>
              <a:t>code</a:t>
            </a:r>
            <a:r>
              <a:rPr lang="es-AR" dirty="0" smtClean="0"/>
              <a:t> </a:t>
            </a:r>
            <a:r>
              <a:rPr lang="es-AR" dirty="0" err="1" smtClean="0"/>
              <a:t>project</a:t>
            </a:r>
            <a:r>
              <a:rPr lang="es-AR" dirty="0" smtClean="0"/>
              <a:t> </a:t>
            </a:r>
            <a:r>
              <a:rPr lang="es-AR" dirty="0" err="1" smtClean="0"/>
              <a:t>works</a:t>
            </a:r>
            <a:r>
              <a:rPr lang="es-AR" dirty="0" smtClean="0"/>
              <a:t>?</a:t>
            </a:r>
            <a:endParaRPr lang="es-AR" dirty="0"/>
          </a:p>
        </p:txBody>
      </p:sp>
    </p:spTree>
    <p:extLst>
      <p:ext uri="{BB962C8B-B14F-4D97-AF65-F5344CB8AC3E}">
        <p14:creationId xmlns:p14="http://schemas.microsoft.com/office/powerpoint/2010/main" val="3589442828"/>
      </p:ext>
    </p:extLst>
  </p:cSld>
  <p:clrMapOvr>
    <a:masterClrMapping/>
  </p:clrMapOvr>
  <p:transition>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DC0F7-B45D-4D5E-BD7D-7F02E704EA8E}"/>
              </a:ext>
            </a:extLst>
          </p:cNvPr>
          <p:cNvSpPr>
            <a:spLocks noGrp="1"/>
          </p:cNvSpPr>
          <p:nvPr>
            <p:ph type="title"/>
          </p:nvPr>
        </p:nvSpPr>
        <p:spPr/>
        <p:txBody>
          <a:bodyPr/>
          <a:lstStyle/>
          <a:p>
            <a:pPr algn="ctr"/>
            <a:r>
              <a:rPr lang="es-AR" dirty="0" err="1"/>
              <a:t>Making</a:t>
            </a:r>
            <a:r>
              <a:rPr lang="es-AR" dirty="0"/>
              <a:t> </a:t>
            </a:r>
            <a:r>
              <a:rPr lang="es-AR" dirty="0" err="1"/>
              <a:t>the</a:t>
            </a:r>
            <a:r>
              <a:rPr lang="es-AR" dirty="0"/>
              <a:t> </a:t>
            </a:r>
            <a:r>
              <a:rPr lang="es-AR" dirty="0" err="1"/>
              <a:t>Database</a:t>
            </a:r>
            <a:endParaRPr lang="en-AU" dirty="0"/>
          </a:p>
        </p:txBody>
      </p:sp>
      <p:sp>
        <p:nvSpPr>
          <p:cNvPr id="3" name="Content Placeholder 2">
            <a:extLst>
              <a:ext uri="{FF2B5EF4-FFF2-40B4-BE49-F238E27FC236}">
                <a16:creationId xmlns:a16="http://schemas.microsoft.com/office/drawing/2014/main" id="{5961CFE4-CF35-48D8-B6FC-0917F4A8C3CD}"/>
              </a:ext>
            </a:extLst>
          </p:cNvPr>
          <p:cNvSpPr>
            <a:spLocks noGrp="1"/>
          </p:cNvSpPr>
          <p:nvPr>
            <p:ph idx="1"/>
          </p:nvPr>
        </p:nvSpPr>
        <p:spPr/>
        <p:txBody>
          <a:bodyPr/>
          <a:lstStyle/>
          <a:p>
            <a:r>
              <a:rPr lang="es-AR" dirty="0" err="1"/>
              <a:t>It</a:t>
            </a:r>
            <a:r>
              <a:rPr lang="es-AR" dirty="0"/>
              <a:t> </a:t>
            </a:r>
            <a:r>
              <a:rPr lang="es-AR" dirty="0" err="1"/>
              <a:t>was</a:t>
            </a:r>
            <a:r>
              <a:rPr lang="es-AR" dirty="0"/>
              <a:t> </a:t>
            </a:r>
            <a:r>
              <a:rPr lang="es-AR" dirty="0" err="1"/>
              <a:t>necessary</a:t>
            </a:r>
            <a:r>
              <a:rPr lang="es-AR" dirty="0"/>
              <a:t> </a:t>
            </a:r>
            <a:r>
              <a:rPr lang="es-AR" dirty="0" err="1"/>
              <a:t>to</a:t>
            </a:r>
            <a:r>
              <a:rPr lang="es-AR" dirty="0"/>
              <a:t> </a:t>
            </a:r>
            <a:r>
              <a:rPr lang="es-AR" dirty="0" err="1"/>
              <a:t>get</a:t>
            </a:r>
            <a:r>
              <a:rPr lang="es-AR" dirty="0"/>
              <a:t> </a:t>
            </a:r>
            <a:r>
              <a:rPr lang="es-AR" dirty="0" err="1"/>
              <a:t>historical</a:t>
            </a:r>
            <a:r>
              <a:rPr lang="es-AR" dirty="0"/>
              <a:t> </a:t>
            </a:r>
            <a:r>
              <a:rPr lang="es-AR" dirty="0" err="1"/>
              <a:t>quotes</a:t>
            </a:r>
            <a:r>
              <a:rPr lang="es-AR" dirty="0"/>
              <a:t> data </a:t>
            </a:r>
            <a:r>
              <a:rPr lang="es-AR" dirty="0" err="1"/>
              <a:t>from</a:t>
            </a:r>
            <a:r>
              <a:rPr lang="es-AR" dirty="0"/>
              <a:t> </a:t>
            </a:r>
            <a:r>
              <a:rPr lang="es-AR" dirty="0" err="1"/>
              <a:t>the</a:t>
            </a:r>
            <a:r>
              <a:rPr lang="es-AR" dirty="0"/>
              <a:t> 2007-2009 time </a:t>
            </a:r>
            <a:r>
              <a:rPr lang="es-AR" dirty="0" err="1"/>
              <a:t>period</a:t>
            </a:r>
            <a:r>
              <a:rPr lang="es-AR" dirty="0"/>
              <a:t>, </a:t>
            </a:r>
            <a:r>
              <a:rPr lang="es-AR" dirty="0" err="1"/>
              <a:t>for</a:t>
            </a:r>
            <a:r>
              <a:rPr lang="es-AR" dirty="0"/>
              <a:t> </a:t>
            </a:r>
            <a:r>
              <a:rPr lang="es-AR" dirty="0" err="1"/>
              <a:t>all</a:t>
            </a:r>
            <a:r>
              <a:rPr lang="es-AR" dirty="0"/>
              <a:t> 20 </a:t>
            </a:r>
            <a:r>
              <a:rPr lang="es-AR" dirty="0" err="1"/>
              <a:t>companies</a:t>
            </a:r>
            <a:r>
              <a:rPr lang="es-AR" dirty="0"/>
              <a:t> </a:t>
            </a:r>
            <a:r>
              <a:rPr lang="es-AR" dirty="0" err="1"/>
              <a:t>included</a:t>
            </a:r>
            <a:r>
              <a:rPr lang="es-AR" dirty="0"/>
              <a:t>.</a:t>
            </a:r>
          </a:p>
          <a:p>
            <a:endParaRPr lang="es-AR" dirty="0"/>
          </a:p>
          <a:p>
            <a:r>
              <a:rPr lang="es-AR" dirty="0"/>
              <a:t>In </a:t>
            </a:r>
            <a:r>
              <a:rPr lang="es-AR" dirty="0" err="1"/>
              <a:t>order</a:t>
            </a:r>
            <a:r>
              <a:rPr lang="es-AR" dirty="0"/>
              <a:t> </a:t>
            </a:r>
            <a:r>
              <a:rPr lang="es-AR" dirty="0" err="1"/>
              <a:t>to</a:t>
            </a:r>
            <a:r>
              <a:rPr lang="es-AR" dirty="0"/>
              <a:t> </a:t>
            </a:r>
            <a:r>
              <a:rPr lang="es-AR" dirty="0" err="1"/>
              <a:t>obtain</a:t>
            </a:r>
            <a:r>
              <a:rPr lang="es-AR" dirty="0"/>
              <a:t> </a:t>
            </a:r>
            <a:r>
              <a:rPr lang="es-AR" dirty="0" err="1"/>
              <a:t>accurate</a:t>
            </a:r>
            <a:r>
              <a:rPr lang="es-AR" dirty="0"/>
              <a:t> data, </a:t>
            </a:r>
            <a:r>
              <a:rPr lang="es-AR" dirty="0" err="1"/>
              <a:t>several</a:t>
            </a:r>
            <a:r>
              <a:rPr lang="es-AR" dirty="0"/>
              <a:t> </a:t>
            </a:r>
            <a:r>
              <a:rPr lang="es-AR" dirty="0" err="1"/>
              <a:t>specialized</a:t>
            </a:r>
            <a:r>
              <a:rPr lang="es-AR" dirty="0"/>
              <a:t> </a:t>
            </a:r>
            <a:r>
              <a:rPr lang="es-AR" dirty="0" err="1"/>
              <a:t>websites</a:t>
            </a:r>
            <a:r>
              <a:rPr lang="es-AR" dirty="0"/>
              <a:t> </a:t>
            </a:r>
            <a:r>
              <a:rPr lang="es-AR" dirty="0" err="1"/>
              <a:t>were</a:t>
            </a:r>
            <a:r>
              <a:rPr lang="es-AR" dirty="0"/>
              <a:t> </a:t>
            </a:r>
            <a:r>
              <a:rPr lang="es-AR" dirty="0" err="1"/>
              <a:t>used</a:t>
            </a:r>
            <a:r>
              <a:rPr lang="es-AR" dirty="0"/>
              <a:t> as </a:t>
            </a:r>
            <a:r>
              <a:rPr lang="es-AR" dirty="0" err="1"/>
              <a:t>sources</a:t>
            </a:r>
            <a:r>
              <a:rPr lang="es-AR" dirty="0"/>
              <a:t>.</a:t>
            </a:r>
          </a:p>
          <a:p>
            <a:pPr marL="0" indent="0">
              <a:buNone/>
            </a:pPr>
            <a:endParaRPr lang="en-AU" dirty="0"/>
          </a:p>
        </p:txBody>
      </p:sp>
      <p:pic>
        <p:nvPicPr>
          <p:cNvPr id="5" name="Picture 4">
            <a:extLst>
              <a:ext uri="{FF2B5EF4-FFF2-40B4-BE49-F238E27FC236}">
                <a16:creationId xmlns:a16="http://schemas.microsoft.com/office/drawing/2014/main" id="{9842AE88-D78C-4BB1-9DCD-F5F5189D27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122" y="4595671"/>
            <a:ext cx="5422148" cy="714547"/>
          </a:xfrm>
          <a:prstGeom prst="rect">
            <a:avLst/>
          </a:prstGeom>
        </p:spPr>
      </p:pic>
      <p:pic>
        <p:nvPicPr>
          <p:cNvPr id="7" name="Picture 6">
            <a:extLst>
              <a:ext uri="{FF2B5EF4-FFF2-40B4-BE49-F238E27FC236}">
                <a16:creationId xmlns:a16="http://schemas.microsoft.com/office/drawing/2014/main" id="{A3F7164E-98BF-4FC4-A252-AE70A52D96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122" y="5384067"/>
            <a:ext cx="5422148" cy="1281832"/>
          </a:xfrm>
          <a:prstGeom prst="rect">
            <a:avLst/>
          </a:prstGeom>
        </p:spPr>
      </p:pic>
      <p:pic>
        <p:nvPicPr>
          <p:cNvPr id="9" name="Picture 8">
            <a:extLst>
              <a:ext uri="{FF2B5EF4-FFF2-40B4-BE49-F238E27FC236}">
                <a16:creationId xmlns:a16="http://schemas.microsoft.com/office/drawing/2014/main" id="{EBF1402B-3F1E-4080-8096-93B38A3EF9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6906" y="4547172"/>
            <a:ext cx="2118726" cy="2118727"/>
          </a:xfrm>
          <a:prstGeom prst="rect">
            <a:avLst/>
          </a:prstGeom>
        </p:spPr>
      </p:pic>
      <p:pic>
        <p:nvPicPr>
          <p:cNvPr id="11" name="Picture 10">
            <a:extLst>
              <a:ext uri="{FF2B5EF4-FFF2-40B4-BE49-F238E27FC236}">
                <a16:creationId xmlns:a16="http://schemas.microsoft.com/office/drawing/2014/main" id="{25BF0D7F-5F3F-4745-BA86-43AB2311CF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52249" y="4547171"/>
            <a:ext cx="2118727" cy="2118727"/>
          </a:xfrm>
          <a:prstGeom prst="rect">
            <a:avLst/>
          </a:prstGeom>
        </p:spPr>
      </p:pic>
    </p:spTree>
    <p:extLst>
      <p:ext uri="{BB962C8B-B14F-4D97-AF65-F5344CB8AC3E}">
        <p14:creationId xmlns:p14="http://schemas.microsoft.com/office/powerpoint/2010/main" val="2836400623"/>
      </p:ext>
    </p:extLst>
  </p:cSld>
  <p:clrMapOvr>
    <a:masterClrMapping/>
  </p:clrMapOvr>
  <p:transition>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1AB8B-03EF-49DB-8023-E5DD2FC87913}"/>
              </a:ext>
            </a:extLst>
          </p:cNvPr>
          <p:cNvSpPr>
            <a:spLocks noGrp="1"/>
          </p:cNvSpPr>
          <p:nvPr>
            <p:ph type="title"/>
          </p:nvPr>
        </p:nvSpPr>
        <p:spPr/>
        <p:txBody>
          <a:bodyPr/>
          <a:lstStyle/>
          <a:p>
            <a:pPr algn="ctr"/>
            <a:r>
              <a:rPr lang="es-AR" dirty="0" err="1"/>
              <a:t>Organization</a:t>
            </a:r>
            <a:endParaRPr lang="en-AU" dirty="0"/>
          </a:p>
        </p:txBody>
      </p:sp>
      <p:sp>
        <p:nvSpPr>
          <p:cNvPr id="3" name="Content Placeholder 2">
            <a:extLst>
              <a:ext uri="{FF2B5EF4-FFF2-40B4-BE49-F238E27FC236}">
                <a16:creationId xmlns:a16="http://schemas.microsoft.com/office/drawing/2014/main" id="{0C1DBD54-8B57-4002-8215-F9C3A0A3A611}"/>
              </a:ext>
            </a:extLst>
          </p:cNvPr>
          <p:cNvSpPr>
            <a:spLocks noGrp="1"/>
          </p:cNvSpPr>
          <p:nvPr>
            <p:ph idx="1"/>
          </p:nvPr>
        </p:nvSpPr>
        <p:spPr/>
        <p:txBody>
          <a:bodyPr/>
          <a:lstStyle/>
          <a:p>
            <a:r>
              <a:rPr lang="es-AR" dirty="0" err="1"/>
              <a:t>Aiming</a:t>
            </a:r>
            <a:r>
              <a:rPr lang="es-AR" dirty="0"/>
              <a:t> </a:t>
            </a:r>
            <a:r>
              <a:rPr lang="es-AR" dirty="0" err="1"/>
              <a:t>for</a:t>
            </a:r>
            <a:r>
              <a:rPr lang="es-AR" dirty="0"/>
              <a:t> a </a:t>
            </a:r>
            <a:r>
              <a:rPr lang="es-AR" dirty="0" smtClean="0"/>
              <a:t>simple </a:t>
            </a:r>
            <a:r>
              <a:rPr lang="es-AR" dirty="0" err="1"/>
              <a:t>database</a:t>
            </a:r>
            <a:r>
              <a:rPr lang="es-AR" dirty="0"/>
              <a:t>, </a:t>
            </a:r>
            <a:r>
              <a:rPr lang="es-AR" dirty="0" err="1"/>
              <a:t>seven</a:t>
            </a:r>
            <a:r>
              <a:rPr lang="es-AR" dirty="0"/>
              <a:t> </a:t>
            </a:r>
            <a:r>
              <a:rPr lang="es-AR" dirty="0" err="1"/>
              <a:t>columns</a:t>
            </a:r>
            <a:r>
              <a:rPr lang="es-AR" dirty="0"/>
              <a:t> were </a:t>
            </a:r>
            <a:r>
              <a:rPr lang="es-AR" dirty="0" err="1"/>
              <a:t>created</a:t>
            </a:r>
            <a:r>
              <a:rPr lang="es-AR" dirty="0"/>
              <a:t>.</a:t>
            </a:r>
          </a:p>
          <a:p>
            <a:endParaRPr lang="es-AR" dirty="0"/>
          </a:p>
          <a:p>
            <a:r>
              <a:rPr lang="es-AR" dirty="0" err="1"/>
              <a:t>This</a:t>
            </a:r>
            <a:r>
              <a:rPr lang="es-AR" dirty="0"/>
              <a:t> </a:t>
            </a:r>
            <a:r>
              <a:rPr lang="es-AR" dirty="0" err="1"/>
              <a:t>was</a:t>
            </a:r>
            <a:r>
              <a:rPr lang="es-AR" dirty="0"/>
              <a:t> done </a:t>
            </a:r>
            <a:r>
              <a:rPr lang="es-AR" dirty="0" err="1"/>
              <a:t>taking</a:t>
            </a:r>
            <a:r>
              <a:rPr lang="es-AR" dirty="0"/>
              <a:t> </a:t>
            </a:r>
            <a:r>
              <a:rPr lang="es-AR" dirty="0" err="1"/>
              <a:t>into</a:t>
            </a:r>
            <a:r>
              <a:rPr lang="es-AR" dirty="0"/>
              <a:t> </a:t>
            </a:r>
            <a:r>
              <a:rPr lang="es-AR" dirty="0" err="1"/>
              <a:t>account</a:t>
            </a:r>
            <a:r>
              <a:rPr lang="es-AR" dirty="0"/>
              <a:t> </a:t>
            </a:r>
            <a:r>
              <a:rPr lang="es-AR" dirty="0" err="1"/>
              <a:t>the</a:t>
            </a:r>
            <a:r>
              <a:rPr lang="es-AR" dirty="0"/>
              <a:t> </a:t>
            </a:r>
            <a:r>
              <a:rPr lang="es-AR" dirty="0" err="1"/>
              <a:t>later</a:t>
            </a:r>
            <a:r>
              <a:rPr lang="es-AR" dirty="0"/>
              <a:t> </a:t>
            </a:r>
            <a:r>
              <a:rPr lang="es-AR" dirty="0" err="1"/>
              <a:t>inclusion</a:t>
            </a:r>
            <a:r>
              <a:rPr lang="es-AR" dirty="0"/>
              <a:t> </a:t>
            </a:r>
            <a:r>
              <a:rPr lang="es-AR" dirty="0" err="1"/>
              <a:t>of</a:t>
            </a:r>
            <a:r>
              <a:rPr lang="es-AR" dirty="0"/>
              <a:t> </a:t>
            </a:r>
            <a:r>
              <a:rPr lang="es-AR" dirty="0" err="1"/>
              <a:t>the</a:t>
            </a:r>
            <a:r>
              <a:rPr lang="es-AR" dirty="0"/>
              <a:t> data in </a:t>
            </a:r>
            <a:r>
              <a:rPr lang="es-AR" dirty="0" err="1"/>
              <a:t>the</a:t>
            </a:r>
            <a:r>
              <a:rPr lang="es-AR" dirty="0"/>
              <a:t> </a:t>
            </a:r>
            <a:r>
              <a:rPr lang="es-AR" dirty="0" err="1"/>
              <a:t>coding</a:t>
            </a:r>
            <a:r>
              <a:rPr lang="es-AR" dirty="0"/>
              <a:t> </a:t>
            </a:r>
            <a:r>
              <a:rPr lang="es-AR" dirty="0" err="1"/>
              <a:t>platform</a:t>
            </a:r>
            <a:r>
              <a:rPr lang="es-AR" dirty="0"/>
              <a:t> as </a:t>
            </a:r>
            <a:r>
              <a:rPr lang="es-AR" dirty="0" err="1"/>
              <a:t>well</a:t>
            </a:r>
            <a:r>
              <a:rPr lang="es-AR" dirty="0"/>
              <a:t> as </a:t>
            </a:r>
            <a:r>
              <a:rPr lang="es-AR" dirty="0" err="1"/>
              <a:t>the</a:t>
            </a:r>
            <a:r>
              <a:rPr lang="es-AR" dirty="0"/>
              <a:t> </a:t>
            </a:r>
            <a:r>
              <a:rPr lang="es-AR" dirty="0" err="1"/>
              <a:t>essential</a:t>
            </a:r>
            <a:r>
              <a:rPr lang="es-AR" dirty="0"/>
              <a:t> </a:t>
            </a:r>
            <a:r>
              <a:rPr lang="es-AR" dirty="0" err="1"/>
              <a:t>easy</a:t>
            </a:r>
            <a:r>
              <a:rPr lang="es-AR" dirty="0"/>
              <a:t> </a:t>
            </a:r>
            <a:r>
              <a:rPr lang="es-AR" dirty="0" err="1"/>
              <a:t>accessibility</a:t>
            </a:r>
            <a:r>
              <a:rPr lang="es-AR" dirty="0"/>
              <a:t> and </a:t>
            </a:r>
            <a:r>
              <a:rPr lang="es-AR" dirty="0" err="1"/>
              <a:t>understanding</a:t>
            </a:r>
            <a:r>
              <a:rPr lang="es-AR" dirty="0"/>
              <a:t> </a:t>
            </a:r>
            <a:r>
              <a:rPr lang="es-AR" dirty="0" err="1"/>
              <a:t>of</a:t>
            </a:r>
            <a:r>
              <a:rPr lang="es-AR" dirty="0"/>
              <a:t> </a:t>
            </a:r>
            <a:r>
              <a:rPr lang="es-AR" dirty="0" err="1"/>
              <a:t>the</a:t>
            </a:r>
            <a:r>
              <a:rPr lang="es-AR" dirty="0"/>
              <a:t> </a:t>
            </a:r>
            <a:r>
              <a:rPr lang="es-AR" dirty="0" err="1"/>
              <a:t>information</a:t>
            </a:r>
            <a:r>
              <a:rPr lang="es-AR" dirty="0"/>
              <a:t>.</a:t>
            </a:r>
            <a:endParaRPr lang="en-AU" dirty="0"/>
          </a:p>
        </p:txBody>
      </p:sp>
      <p:pic>
        <p:nvPicPr>
          <p:cNvPr id="5" name="Picture 4">
            <a:extLst>
              <a:ext uri="{FF2B5EF4-FFF2-40B4-BE49-F238E27FC236}">
                <a16:creationId xmlns:a16="http://schemas.microsoft.com/office/drawing/2014/main" id="{32DDD315-457F-465C-A9AD-EFF2CD0A7F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59" y="5749581"/>
            <a:ext cx="12282845" cy="427382"/>
          </a:xfrm>
          <a:prstGeom prst="rect">
            <a:avLst/>
          </a:prstGeom>
        </p:spPr>
      </p:pic>
    </p:spTree>
    <p:extLst>
      <p:ext uri="{BB962C8B-B14F-4D97-AF65-F5344CB8AC3E}">
        <p14:creationId xmlns:p14="http://schemas.microsoft.com/office/powerpoint/2010/main" val="616657245"/>
      </p:ext>
    </p:extLst>
  </p:cSld>
  <p:clrMapOvr>
    <a:masterClrMapping/>
  </p:clrMapOvr>
  <p:transition>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GB" sz="6000" dirty="0"/>
              <a:t>Assignments and responsibilities</a:t>
            </a:r>
          </a:p>
        </p:txBody>
      </p:sp>
      <p:sp>
        <p:nvSpPr>
          <p:cNvPr id="3" name="Marcador de contenido 2"/>
          <p:cNvSpPr>
            <a:spLocks noGrp="1"/>
          </p:cNvSpPr>
          <p:nvPr>
            <p:ph idx="1"/>
          </p:nvPr>
        </p:nvSpPr>
        <p:spPr>
          <a:xfrm>
            <a:off x="214745" y="2144280"/>
            <a:ext cx="5881255" cy="1083830"/>
          </a:xfrm>
        </p:spPr>
        <p:txBody>
          <a:bodyPr>
            <a:normAutofit fontScale="85000" lnSpcReduction="10000"/>
          </a:bodyPr>
          <a:lstStyle/>
          <a:p>
            <a:pPr marL="0" indent="0" algn="ctr">
              <a:buNone/>
            </a:pPr>
            <a:r>
              <a:rPr lang="es-AR" sz="3800" dirty="0"/>
              <a:t>Martín Erlich</a:t>
            </a:r>
          </a:p>
          <a:p>
            <a:pPr marL="0" indent="0" algn="ctr">
              <a:buNone/>
            </a:pPr>
            <a:r>
              <a:rPr lang="es-AR" sz="3800" dirty="0"/>
              <a:t> </a:t>
            </a:r>
            <a:r>
              <a:rPr lang="es-AR" sz="3800" dirty="0" err="1"/>
              <a:t>Database</a:t>
            </a:r>
            <a:r>
              <a:rPr lang="es-AR" sz="3800" dirty="0"/>
              <a:t> and API Management. </a:t>
            </a:r>
          </a:p>
          <a:p>
            <a:endParaRPr lang="es-AR" dirty="0"/>
          </a:p>
        </p:txBody>
      </p:sp>
      <p:sp>
        <p:nvSpPr>
          <p:cNvPr id="4" name="Marcador de contenido 2"/>
          <p:cNvSpPr txBox="1">
            <a:spLocks/>
          </p:cNvSpPr>
          <p:nvPr/>
        </p:nvSpPr>
        <p:spPr>
          <a:xfrm>
            <a:off x="6096000" y="2144280"/>
            <a:ext cx="5881255" cy="108383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AR" sz="3800" dirty="0"/>
              <a:t>Ignacio Di Leva</a:t>
            </a:r>
          </a:p>
          <a:p>
            <a:pPr marL="0" indent="0" algn="ctr">
              <a:buFont typeface="Arial" panose="020B0604020202020204" pitchFamily="34" charset="0"/>
              <a:buNone/>
            </a:pPr>
            <a:r>
              <a:rPr lang="es-AR" sz="3800" dirty="0"/>
              <a:t>UX, UI </a:t>
            </a:r>
            <a:r>
              <a:rPr lang="es-AR" sz="3800" dirty="0" err="1"/>
              <a:t>Development</a:t>
            </a:r>
            <a:r>
              <a:rPr lang="es-AR" sz="3800" dirty="0"/>
              <a:t>, </a:t>
            </a:r>
            <a:r>
              <a:rPr lang="es-AR" sz="3800" dirty="0" err="1"/>
              <a:t>Context</a:t>
            </a:r>
            <a:r>
              <a:rPr lang="es-AR" sz="3800" dirty="0"/>
              <a:t> Management, Server </a:t>
            </a:r>
            <a:r>
              <a:rPr lang="es-AR" sz="3800" dirty="0" err="1"/>
              <a:t>Connections</a:t>
            </a:r>
            <a:r>
              <a:rPr lang="es-AR" sz="3800" dirty="0"/>
              <a:t> </a:t>
            </a:r>
          </a:p>
          <a:p>
            <a:endParaRPr lang="es-AR" dirty="0"/>
          </a:p>
        </p:txBody>
      </p:sp>
      <p:sp>
        <p:nvSpPr>
          <p:cNvPr id="5" name="Marcador de contenido 2"/>
          <p:cNvSpPr txBox="1">
            <a:spLocks/>
          </p:cNvSpPr>
          <p:nvPr/>
        </p:nvSpPr>
        <p:spPr>
          <a:xfrm>
            <a:off x="-173184" y="4804353"/>
            <a:ext cx="6657111" cy="10838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AR" sz="3200" dirty="0"/>
              <a:t>Federico </a:t>
            </a:r>
            <a:r>
              <a:rPr lang="es-AR" sz="3200" dirty="0" err="1"/>
              <a:t>Shih</a:t>
            </a:r>
            <a:endParaRPr lang="es-AR" sz="3200" dirty="0"/>
          </a:p>
          <a:p>
            <a:pPr marL="0" indent="0" algn="ctr">
              <a:buFont typeface="Arial" panose="020B0604020202020204" pitchFamily="34" charset="0"/>
              <a:buNone/>
            </a:pPr>
            <a:r>
              <a:rPr lang="es-AR" sz="3200" dirty="0"/>
              <a:t> Trading </a:t>
            </a:r>
            <a:r>
              <a:rPr lang="es-AR" sz="3200" dirty="0" err="1"/>
              <a:t>Functionality</a:t>
            </a:r>
            <a:r>
              <a:rPr lang="es-AR" sz="3200" dirty="0"/>
              <a:t> and Portfolio</a:t>
            </a:r>
          </a:p>
        </p:txBody>
      </p:sp>
      <p:sp>
        <p:nvSpPr>
          <p:cNvPr id="6" name="Marcador de contenido 2"/>
          <p:cNvSpPr txBox="1">
            <a:spLocks/>
          </p:cNvSpPr>
          <p:nvPr/>
        </p:nvSpPr>
        <p:spPr>
          <a:xfrm>
            <a:off x="6096000" y="4884309"/>
            <a:ext cx="5881255" cy="108383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AR" sz="3800" dirty="0"/>
              <a:t>Brandon </a:t>
            </a:r>
            <a:r>
              <a:rPr lang="es-AR" sz="3800" dirty="0" err="1"/>
              <a:t>Pomzstein</a:t>
            </a:r>
            <a:endParaRPr lang="es-AR" sz="3800" dirty="0"/>
          </a:p>
          <a:p>
            <a:pPr marL="0" indent="0" algn="ctr">
              <a:buFont typeface="Arial" panose="020B0604020202020204" pitchFamily="34" charset="0"/>
              <a:buNone/>
            </a:pPr>
            <a:r>
              <a:rPr lang="es-AR" sz="3800" dirty="0"/>
              <a:t> </a:t>
            </a:r>
            <a:r>
              <a:rPr lang="es-AR" sz="3800" dirty="0" err="1"/>
              <a:t>Graphic</a:t>
            </a:r>
            <a:r>
              <a:rPr lang="es-AR" sz="3800" dirty="0"/>
              <a:t> </a:t>
            </a:r>
            <a:r>
              <a:rPr lang="es-AR" sz="3800" dirty="0" err="1"/>
              <a:t>Design</a:t>
            </a:r>
            <a:r>
              <a:rPr lang="es-AR" sz="3800" dirty="0"/>
              <a:t> and Visual </a:t>
            </a:r>
            <a:r>
              <a:rPr lang="es-AR" sz="3800" dirty="0" err="1"/>
              <a:t>Assets</a:t>
            </a:r>
            <a:r>
              <a:rPr lang="es-AR" sz="3800" dirty="0"/>
              <a:t> </a:t>
            </a:r>
          </a:p>
          <a:p>
            <a:endParaRPr lang="es-AR" dirty="0"/>
          </a:p>
        </p:txBody>
      </p:sp>
    </p:spTree>
    <p:extLst>
      <p:ext uri="{BB962C8B-B14F-4D97-AF65-F5344CB8AC3E}">
        <p14:creationId xmlns:p14="http://schemas.microsoft.com/office/powerpoint/2010/main" val="3797135142"/>
      </p:ext>
    </p:extLst>
  </p:cSld>
  <p:clrMapOvr>
    <a:masterClrMapping/>
  </p:clrMapOvr>
  <p:transition>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56B94-3D17-4E4A-9659-A9E521875C4F}"/>
              </a:ext>
            </a:extLst>
          </p:cNvPr>
          <p:cNvSpPr>
            <a:spLocks noGrp="1"/>
          </p:cNvSpPr>
          <p:nvPr>
            <p:ph type="title"/>
          </p:nvPr>
        </p:nvSpPr>
        <p:spPr>
          <a:xfrm>
            <a:off x="838200" y="192686"/>
            <a:ext cx="10515600" cy="1325563"/>
          </a:xfrm>
        </p:spPr>
        <p:txBody>
          <a:bodyPr/>
          <a:lstStyle/>
          <a:p>
            <a:pPr algn="ctr"/>
            <a:r>
              <a:rPr lang="es-AR" dirty="0" err="1"/>
              <a:t>Extent</a:t>
            </a:r>
            <a:r>
              <a:rPr lang="es-AR" dirty="0"/>
              <a:t> and </a:t>
            </a:r>
            <a:r>
              <a:rPr lang="es-AR" dirty="0" err="1"/>
              <a:t>length</a:t>
            </a:r>
            <a:endParaRPr lang="en-AU" dirty="0"/>
          </a:p>
        </p:txBody>
      </p:sp>
      <p:sp>
        <p:nvSpPr>
          <p:cNvPr id="3" name="Content Placeholder 2">
            <a:extLst>
              <a:ext uri="{FF2B5EF4-FFF2-40B4-BE49-F238E27FC236}">
                <a16:creationId xmlns:a16="http://schemas.microsoft.com/office/drawing/2014/main" id="{3DF83A8B-D1F3-4912-98CF-4C8A706D9824}"/>
              </a:ext>
            </a:extLst>
          </p:cNvPr>
          <p:cNvSpPr>
            <a:spLocks noGrp="1"/>
          </p:cNvSpPr>
          <p:nvPr>
            <p:ph idx="1"/>
          </p:nvPr>
        </p:nvSpPr>
        <p:spPr>
          <a:xfrm>
            <a:off x="286109" y="1518249"/>
            <a:ext cx="4285891" cy="4868834"/>
          </a:xfrm>
        </p:spPr>
        <p:txBody>
          <a:bodyPr/>
          <a:lstStyle/>
          <a:p>
            <a:r>
              <a:rPr lang="es-AR" dirty="0" err="1"/>
              <a:t>Including</a:t>
            </a:r>
            <a:r>
              <a:rPr lang="es-AR" dirty="0"/>
              <a:t> </a:t>
            </a:r>
            <a:r>
              <a:rPr lang="es-AR" dirty="0" err="1" smtClean="0"/>
              <a:t>three</a:t>
            </a:r>
            <a:r>
              <a:rPr lang="es-AR" dirty="0" smtClean="0"/>
              <a:t> </a:t>
            </a:r>
            <a:r>
              <a:rPr lang="es-AR" dirty="0" err="1"/>
              <a:t>years</a:t>
            </a:r>
            <a:r>
              <a:rPr lang="es-AR" dirty="0"/>
              <a:t> </a:t>
            </a:r>
            <a:r>
              <a:rPr lang="es-AR" dirty="0" err="1"/>
              <a:t>worth</a:t>
            </a:r>
            <a:r>
              <a:rPr lang="es-AR" dirty="0"/>
              <a:t> of </a:t>
            </a:r>
            <a:r>
              <a:rPr lang="es-AR" dirty="0" err="1"/>
              <a:t>information</a:t>
            </a:r>
            <a:r>
              <a:rPr lang="es-AR" dirty="0"/>
              <a:t> </a:t>
            </a:r>
            <a:r>
              <a:rPr lang="es-AR" dirty="0" err="1"/>
              <a:t>for</a:t>
            </a:r>
            <a:r>
              <a:rPr lang="es-AR" dirty="0"/>
              <a:t> </a:t>
            </a:r>
            <a:r>
              <a:rPr lang="es-AR" dirty="0" err="1"/>
              <a:t>twenty</a:t>
            </a:r>
            <a:r>
              <a:rPr lang="es-AR" dirty="0"/>
              <a:t> </a:t>
            </a:r>
            <a:r>
              <a:rPr lang="es-AR" dirty="0" err="1"/>
              <a:t>businesses</a:t>
            </a:r>
            <a:r>
              <a:rPr lang="es-AR" dirty="0"/>
              <a:t>, </a:t>
            </a:r>
            <a:r>
              <a:rPr lang="es-AR" dirty="0" err="1"/>
              <a:t>it</a:t>
            </a:r>
            <a:r>
              <a:rPr lang="es-AR" dirty="0"/>
              <a:t> comes as no </a:t>
            </a:r>
            <a:r>
              <a:rPr lang="es-AR" dirty="0" err="1"/>
              <a:t>surprise</a:t>
            </a:r>
            <a:r>
              <a:rPr lang="es-AR" dirty="0"/>
              <a:t> </a:t>
            </a:r>
            <a:r>
              <a:rPr lang="es-AR" dirty="0" err="1"/>
              <a:t>that</a:t>
            </a:r>
            <a:r>
              <a:rPr lang="es-AR" dirty="0"/>
              <a:t> </a:t>
            </a:r>
            <a:r>
              <a:rPr lang="es-AR" dirty="0" err="1"/>
              <a:t>the</a:t>
            </a:r>
            <a:r>
              <a:rPr lang="es-AR" dirty="0"/>
              <a:t> </a:t>
            </a:r>
            <a:r>
              <a:rPr lang="es-AR" dirty="0" err="1"/>
              <a:t>database</a:t>
            </a:r>
            <a:r>
              <a:rPr lang="es-AR" dirty="0"/>
              <a:t> </a:t>
            </a:r>
            <a:r>
              <a:rPr lang="es-AR" dirty="0" err="1"/>
              <a:t>is</a:t>
            </a:r>
            <a:r>
              <a:rPr lang="es-AR" dirty="0"/>
              <a:t> quite </a:t>
            </a:r>
            <a:r>
              <a:rPr lang="es-AR" dirty="0" err="1"/>
              <a:t>extense</a:t>
            </a:r>
            <a:r>
              <a:rPr lang="es-AR" dirty="0"/>
              <a:t>.</a:t>
            </a:r>
          </a:p>
          <a:p>
            <a:endParaRPr lang="es-AR" dirty="0"/>
          </a:p>
          <a:p>
            <a:r>
              <a:rPr lang="es-AR" dirty="0" err="1"/>
              <a:t>Surpassing</a:t>
            </a:r>
            <a:r>
              <a:rPr lang="es-AR" dirty="0"/>
              <a:t> </a:t>
            </a:r>
            <a:r>
              <a:rPr lang="es-AR" dirty="0" err="1"/>
              <a:t>the</a:t>
            </a:r>
            <a:r>
              <a:rPr lang="es-AR" dirty="0"/>
              <a:t> 20000 </a:t>
            </a:r>
            <a:r>
              <a:rPr lang="es-AR" dirty="0" err="1"/>
              <a:t>mark</a:t>
            </a:r>
            <a:r>
              <a:rPr lang="es-AR" dirty="0"/>
              <a:t>, </a:t>
            </a:r>
            <a:r>
              <a:rPr lang="es-AR" dirty="0" err="1"/>
              <a:t>the</a:t>
            </a:r>
            <a:r>
              <a:rPr lang="es-AR" dirty="0"/>
              <a:t> records </a:t>
            </a:r>
            <a:r>
              <a:rPr lang="es-AR" dirty="0" err="1"/>
              <a:t>have</a:t>
            </a:r>
            <a:r>
              <a:rPr lang="es-AR" dirty="0"/>
              <a:t> </a:t>
            </a:r>
            <a:r>
              <a:rPr lang="es-AR" dirty="0" err="1"/>
              <a:t>been</a:t>
            </a:r>
            <a:r>
              <a:rPr lang="es-AR" dirty="0"/>
              <a:t> </a:t>
            </a:r>
            <a:r>
              <a:rPr lang="es-AR" dirty="0" err="1"/>
              <a:t>verified</a:t>
            </a:r>
            <a:r>
              <a:rPr lang="es-AR" dirty="0"/>
              <a:t>, in </a:t>
            </a:r>
            <a:r>
              <a:rPr lang="es-AR" dirty="0" err="1"/>
              <a:t>order</a:t>
            </a:r>
            <a:r>
              <a:rPr lang="es-AR" dirty="0"/>
              <a:t> to </a:t>
            </a:r>
            <a:r>
              <a:rPr lang="es-AR" dirty="0" err="1" smtClean="0"/>
              <a:t>ensure</a:t>
            </a:r>
            <a:r>
              <a:rPr lang="es-AR" dirty="0" smtClean="0"/>
              <a:t> </a:t>
            </a:r>
            <a:r>
              <a:rPr lang="es-AR" dirty="0" err="1"/>
              <a:t>their</a:t>
            </a:r>
            <a:r>
              <a:rPr lang="es-AR" dirty="0"/>
              <a:t> </a:t>
            </a:r>
            <a:r>
              <a:rPr lang="es-AR" dirty="0" err="1"/>
              <a:t>vadility</a:t>
            </a:r>
            <a:r>
              <a:rPr lang="es-AR" dirty="0"/>
              <a:t>. </a:t>
            </a:r>
            <a:endParaRPr lang="en-AU" dirty="0"/>
          </a:p>
        </p:txBody>
      </p:sp>
      <p:pic>
        <p:nvPicPr>
          <p:cNvPr id="5" name="Picture 4">
            <a:extLst>
              <a:ext uri="{FF2B5EF4-FFF2-40B4-BE49-F238E27FC236}">
                <a16:creationId xmlns:a16="http://schemas.microsoft.com/office/drawing/2014/main" id="{89754C64-3567-4189-A81E-BA2E8C6B6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342270"/>
            <a:ext cx="4468484" cy="5393231"/>
          </a:xfrm>
          <a:prstGeom prst="rect">
            <a:avLst/>
          </a:prstGeom>
        </p:spPr>
      </p:pic>
      <p:pic>
        <p:nvPicPr>
          <p:cNvPr id="7" name="Picture 6">
            <a:extLst>
              <a:ext uri="{FF2B5EF4-FFF2-40B4-BE49-F238E27FC236}">
                <a16:creationId xmlns:a16="http://schemas.microsoft.com/office/drawing/2014/main" id="{AFF18D01-3008-466E-AECD-0D661D9912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0484" y="3634372"/>
            <a:ext cx="3151516" cy="301526"/>
          </a:xfrm>
          <a:prstGeom prst="rect">
            <a:avLst/>
          </a:prstGeom>
        </p:spPr>
      </p:pic>
    </p:spTree>
    <p:extLst>
      <p:ext uri="{BB962C8B-B14F-4D97-AF65-F5344CB8AC3E}">
        <p14:creationId xmlns:p14="http://schemas.microsoft.com/office/powerpoint/2010/main" val="1283948566"/>
      </p:ext>
    </p:extLst>
  </p:cSld>
  <p:clrMapOvr>
    <a:masterClrMapping/>
  </p:clrMapOvr>
  <p:transition>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2806" y="443501"/>
            <a:ext cx="4530634" cy="1325563"/>
          </a:xfrm>
        </p:spPr>
        <p:txBody>
          <a:bodyPr>
            <a:normAutofit fontScale="90000"/>
          </a:bodyPr>
          <a:lstStyle/>
          <a:p>
            <a:pPr algn="ctr"/>
            <a:r>
              <a:rPr lang="es-AR" dirty="0" err="1"/>
              <a:t>Loading</a:t>
            </a:r>
            <a:r>
              <a:rPr lang="es-AR" dirty="0"/>
              <a:t> </a:t>
            </a:r>
            <a:r>
              <a:rPr lang="es-AR" dirty="0" err="1"/>
              <a:t>additional</a:t>
            </a:r>
            <a:r>
              <a:rPr lang="es-AR" dirty="0"/>
              <a:t> data (</a:t>
            </a:r>
            <a:r>
              <a:rPr lang="es-AR" dirty="0" err="1"/>
              <a:t>Companies</a:t>
            </a:r>
            <a:r>
              <a:rPr lang="es-AR" dirty="0"/>
              <a:t> </a:t>
            </a:r>
            <a:r>
              <a:rPr lang="es-AR" dirty="0" err="1"/>
              <a:t>values</a:t>
            </a:r>
            <a:r>
              <a:rPr lang="es-AR" dirty="0"/>
              <a:t>)</a:t>
            </a:r>
          </a:p>
        </p:txBody>
      </p:sp>
      <p:sp>
        <p:nvSpPr>
          <p:cNvPr id="3" name="Marcador de contenido 2"/>
          <p:cNvSpPr>
            <a:spLocks noGrp="1"/>
          </p:cNvSpPr>
          <p:nvPr>
            <p:ph idx="1"/>
          </p:nvPr>
        </p:nvSpPr>
        <p:spPr>
          <a:xfrm>
            <a:off x="838200" y="2243637"/>
            <a:ext cx="3119846" cy="4351338"/>
          </a:xfrm>
        </p:spPr>
        <p:txBody>
          <a:bodyPr/>
          <a:lstStyle/>
          <a:p>
            <a:r>
              <a:rPr lang="es-AR" dirty="0"/>
              <a:t>In </a:t>
            </a:r>
            <a:r>
              <a:rPr lang="es-AR" dirty="0" err="1"/>
              <a:t>this</a:t>
            </a:r>
            <a:r>
              <a:rPr lang="es-AR" dirty="0"/>
              <a:t> </a:t>
            </a:r>
            <a:r>
              <a:rPr lang="es-AR" dirty="0" err="1"/>
              <a:t>process</a:t>
            </a:r>
            <a:r>
              <a:rPr lang="es-AR" dirty="0"/>
              <a:t>:</a:t>
            </a:r>
          </a:p>
          <a:p>
            <a:r>
              <a:rPr lang="es-AR" dirty="0" err="1"/>
              <a:t>We</a:t>
            </a:r>
            <a:r>
              <a:rPr lang="es-AR" dirty="0"/>
              <a:t> </a:t>
            </a:r>
            <a:r>
              <a:rPr lang="es-AR" dirty="0" err="1"/>
              <a:t>get</a:t>
            </a:r>
            <a:r>
              <a:rPr lang="es-AR" dirty="0"/>
              <a:t> </a:t>
            </a:r>
            <a:r>
              <a:rPr lang="es-AR" dirty="0" err="1"/>
              <a:t>our</a:t>
            </a:r>
            <a:r>
              <a:rPr lang="es-AR" dirty="0"/>
              <a:t> </a:t>
            </a:r>
            <a:r>
              <a:rPr lang="es-AR" dirty="0" err="1"/>
              <a:t>own</a:t>
            </a:r>
            <a:r>
              <a:rPr lang="es-AR" dirty="0"/>
              <a:t> IP</a:t>
            </a:r>
          </a:p>
          <a:p>
            <a:r>
              <a:rPr lang="es-AR" dirty="0" err="1"/>
              <a:t>We</a:t>
            </a:r>
            <a:r>
              <a:rPr lang="es-AR" dirty="0"/>
              <a:t> </a:t>
            </a:r>
            <a:r>
              <a:rPr lang="es-AR" dirty="0" err="1"/>
              <a:t>get</a:t>
            </a:r>
            <a:r>
              <a:rPr lang="es-AR" dirty="0"/>
              <a:t> </a:t>
            </a:r>
            <a:r>
              <a:rPr lang="es-AR" dirty="0" err="1"/>
              <a:t>the</a:t>
            </a:r>
            <a:r>
              <a:rPr lang="es-AR" dirty="0"/>
              <a:t> </a:t>
            </a:r>
            <a:r>
              <a:rPr lang="es-AR" dirty="0" err="1"/>
              <a:t>values</a:t>
            </a:r>
            <a:r>
              <a:rPr lang="es-AR" dirty="0"/>
              <a:t> </a:t>
            </a:r>
            <a:r>
              <a:rPr lang="es-AR" dirty="0" err="1"/>
              <a:t>for</a:t>
            </a:r>
            <a:r>
              <a:rPr lang="es-AR" dirty="0"/>
              <a:t> </a:t>
            </a:r>
            <a:r>
              <a:rPr lang="es-AR" dirty="0" err="1"/>
              <a:t>all</a:t>
            </a:r>
            <a:r>
              <a:rPr lang="es-AR" dirty="0"/>
              <a:t> </a:t>
            </a:r>
            <a:r>
              <a:rPr lang="es-AR" dirty="0" err="1"/>
              <a:t>days</a:t>
            </a:r>
            <a:r>
              <a:rPr lang="es-AR" dirty="0"/>
              <a:t> of </a:t>
            </a:r>
            <a:r>
              <a:rPr lang="es-AR" dirty="0" err="1"/>
              <a:t>all</a:t>
            </a:r>
            <a:r>
              <a:rPr lang="es-AR" dirty="0"/>
              <a:t> </a:t>
            </a:r>
            <a:r>
              <a:rPr lang="es-AR" dirty="0" err="1"/>
              <a:t>companies</a:t>
            </a:r>
            <a:r>
              <a:rPr lang="es-AR" dirty="0"/>
              <a:t> </a:t>
            </a:r>
            <a:r>
              <a:rPr lang="es-AR" dirty="0" err="1"/>
              <a:t>through</a:t>
            </a:r>
            <a:r>
              <a:rPr lang="es-AR" dirty="0"/>
              <a:t> and SQL </a:t>
            </a:r>
            <a:r>
              <a:rPr lang="es-AR" dirty="0" err="1"/>
              <a:t>select</a:t>
            </a:r>
            <a:r>
              <a:rPr lang="es-AR" dirty="0"/>
              <a:t> </a:t>
            </a:r>
            <a:r>
              <a:rPr lang="es-AR" dirty="0" err="1" smtClean="0"/>
              <a:t>query</a:t>
            </a:r>
            <a:r>
              <a:rPr lang="es-AR" dirty="0" smtClean="0"/>
              <a:t>, and </a:t>
            </a:r>
            <a:r>
              <a:rPr lang="es-AR" dirty="0" err="1" smtClean="0"/>
              <a:t>we</a:t>
            </a:r>
            <a:r>
              <a:rPr lang="es-AR" dirty="0" smtClean="0"/>
              <a:t> </a:t>
            </a:r>
            <a:r>
              <a:rPr lang="es-AR" dirty="0" err="1" smtClean="0"/>
              <a:t>insert</a:t>
            </a:r>
            <a:r>
              <a:rPr lang="es-AR" dirty="0" smtClean="0"/>
              <a:t> </a:t>
            </a:r>
            <a:r>
              <a:rPr lang="es-AR" dirty="0" err="1" smtClean="0"/>
              <a:t>them</a:t>
            </a:r>
            <a:r>
              <a:rPr lang="es-AR" dirty="0" smtClean="0"/>
              <a:t> </a:t>
            </a:r>
            <a:r>
              <a:rPr lang="es-AR" dirty="0" err="1" smtClean="0"/>
              <a:t>into</a:t>
            </a:r>
            <a:r>
              <a:rPr lang="es-AR" dirty="0" smtClean="0"/>
              <a:t> a 3D </a:t>
            </a:r>
            <a:r>
              <a:rPr lang="es-AR" dirty="0" err="1" smtClean="0"/>
              <a:t>array</a:t>
            </a:r>
            <a:endParaRPr lang="es-AR" dirty="0"/>
          </a:p>
        </p:txBody>
      </p:sp>
      <p:pic>
        <p:nvPicPr>
          <p:cNvPr id="4" name="Imagen 3"/>
          <p:cNvPicPr>
            <a:picLocks noChangeAspect="1"/>
          </p:cNvPicPr>
          <p:nvPr/>
        </p:nvPicPr>
        <p:blipFill rotWithShape="1">
          <a:blip r:embed="rId2"/>
          <a:srcRect l="11882" t="16696" r="38822" b="11339"/>
          <a:stretch/>
        </p:blipFill>
        <p:spPr>
          <a:xfrm>
            <a:off x="4452662" y="285613"/>
            <a:ext cx="7687086" cy="6309362"/>
          </a:xfrm>
          <a:prstGeom prst="rect">
            <a:avLst/>
          </a:prstGeom>
        </p:spPr>
      </p:pic>
    </p:spTree>
    <p:extLst>
      <p:ext uri="{BB962C8B-B14F-4D97-AF65-F5344CB8AC3E}">
        <p14:creationId xmlns:p14="http://schemas.microsoft.com/office/powerpoint/2010/main" val="1168365035"/>
      </p:ext>
    </p:extLst>
  </p:cSld>
  <p:clrMapOvr>
    <a:masterClrMapping/>
  </p:clrMapOvr>
  <p:transition>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3D </a:t>
            </a:r>
            <a:r>
              <a:rPr lang="es-AR" dirty="0" err="1"/>
              <a:t>Arrays</a:t>
            </a:r>
            <a:r>
              <a:rPr lang="es-AR" dirty="0"/>
              <a:t> </a:t>
            </a:r>
            <a:r>
              <a:rPr lang="es-AR" dirty="0" err="1"/>
              <a:t>explained</a:t>
            </a:r>
            <a:endParaRPr lang="es-AR" dirty="0"/>
          </a:p>
        </p:txBody>
      </p:sp>
      <p:pic>
        <p:nvPicPr>
          <p:cNvPr id="1026" name="Picture 2" descr="Resultado de imagen para 3 dimensional list"/>
          <p:cNvPicPr>
            <a:picLocks noChangeAspect="1" noChangeArrowheads="1"/>
          </p:cNvPicPr>
          <p:nvPr/>
        </p:nvPicPr>
        <p:blipFill rotWithShape="1">
          <a:blip r:embed="rId2">
            <a:extLst>
              <a:ext uri="{28A0092B-C50C-407E-A947-70E740481C1C}">
                <a14:useLocalDpi xmlns:a14="http://schemas.microsoft.com/office/drawing/2010/main" val="0"/>
              </a:ext>
            </a:extLst>
          </a:blip>
          <a:srcRect b="3623"/>
          <a:stretch/>
        </p:blipFill>
        <p:spPr bwMode="auto">
          <a:xfrm>
            <a:off x="130628" y="1546997"/>
            <a:ext cx="5500721" cy="4827677"/>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rotWithShape="1">
          <a:blip r:embed="rId3"/>
          <a:srcRect l="9373" t="16518" r="49966" b="11518"/>
          <a:stretch/>
        </p:blipFill>
        <p:spPr>
          <a:xfrm>
            <a:off x="5631349" y="235132"/>
            <a:ext cx="6498203" cy="6466114"/>
          </a:xfrm>
          <a:prstGeom prst="rect">
            <a:avLst/>
          </a:prstGeom>
        </p:spPr>
      </p:pic>
    </p:spTree>
    <p:extLst>
      <p:ext uri="{BB962C8B-B14F-4D97-AF65-F5344CB8AC3E}">
        <p14:creationId xmlns:p14="http://schemas.microsoft.com/office/powerpoint/2010/main" val="2973905983"/>
      </p:ext>
    </p:extLst>
  </p:cSld>
  <p:clrMapOvr>
    <a:masterClrMapping/>
  </p:clrMapOvr>
  <p:transition>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err="1"/>
              <a:t>Login</a:t>
            </a:r>
            <a:r>
              <a:rPr lang="es-AR" dirty="0"/>
              <a:t> / </a:t>
            </a:r>
            <a:r>
              <a:rPr lang="es-AR" dirty="0" err="1"/>
              <a:t>Register</a:t>
            </a:r>
            <a:endParaRPr lang="es-AR" dirty="0"/>
          </a:p>
        </p:txBody>
      </p:sp>
      <p:sp>
        <p:nvSpPr>
          <p:cNvPr id="3" name="Marcador de contenido 2"/>
          <p:cNvSpPr>
            <a:spLocks noGrp="1"/>
          </p:cNvSpPr>
          <p:nvPr>
            <p:ph idx="1"/>
          </p:nvPr>
        </p:nvSpPr>
        <p:spPr>
          <a:xfrm>
            <a:off x="838201" y="1825625"/>
            <a:ext cx="3733800" cy="4351338"/>
          </a:xfrm>
        </p:spPr>
        <p:txBody>
          <a:bodyPr>
            <a:normAutofit fontScale="92500" lnSpcReduction="10000"/>
          </a:bodyPr>
          <a:lstStyle/>
          <a:p>
            <a:pPr marL="0" indent="0">
              <a:buNone/>
            </a:pPr>
            <a:r>
              <a:rPr lang="es-AR" dirty="0"/>
              <a:t>Data </a:t>
            </a:r>
            <a:r>
              <a:rPr lang="es-AR" dirty="0" err="1"/>
              <a:t>includes</a:t>
            </a:r>
            <a:r>
              <a:rPr lang="es-AR" dirty="0"/>
              <a:t>:</a:t>
            </a:r>
          </a:p>
          <a:p>
            <a:r>
              <a:rPr lang="es-AR" dirty="0" err="1"/>
              <a:t>Client</a:t>
            </a:r>
            <a:r>
              <a:rPr lang="es-AR" dirty="0"/>
              <a:t> RSA </a:t>
            </a:r>
            <a:r>
              <a:rPr lang="es-AR" dirty="0" err="1"/>
              <a:t>public</a:t>
            </a:r>
            <a:r>
              <a:rPr lang="es-AR" dirty="0"/>
              <a:t> </a:t>
            </a:r>
            <a:r>
              <a:rPr lang="es-AR" dirty="0" err="1"/>
              <a:t>key</a:t>
            </a:r>
            <a:endParaRPr lang="es-AR" dirty="0"/>
          </a:p>
          <a:p>
            <a:r>
              <a:rPr lang="es-AR" dirty="0" err="1"/>
              <a:t>Header</a:t>
            </a:r>
            <a:endParaRPr lang="es-AR" dirty="0"/>
          </a:p>
          <a:p>
            <a:r>
              <a:rPr lang="es-AR" dirty="0" err="1"/>
              <a:t>Login</a:t>
            </a:r>
            <a:r>
              <a:rPr lang="es-AR" dirty="0"/>
              <a:t>/</a:t>
            </a:r>
            <a:r>
              <a:rPr lang="es-AR" dirty="0" err="1"/>
              <a:t>Register</a:t>
            </a:r>
            <a:r>
              <a:rPr lang="es-AR" dirty="0"/>
              <a:t> </a:t>
            </a:r>
            <a:r>
              <a:rPr lang="es-AR" dirty="0" err="1"/>
              <a:t>command</a:t>
            </a:r>
            <a:endParaRPr lang="es-AR" dirty="0"/>
          </a:p>
          <a:p>
            <a:r>
              <a:rPr lang="es-AR" dirty="0" err="1"/>
              <a:t>Username</a:t>
            </a:r>
            <a:endParaRPr lang="es-AR" dirty="0"/>
          </a:p>
          <a:p>
            <a:r>
              <a:rPr lang="es-AR" dirty="0"/>
              <a:t>Hash and Salt -</a:t>
            </a:r>
            <a:r>
              <a:rPr lang="es-AR" dirty="0" err="1"/>
              <a:t>when</a:t>
            </a:r>
            <a:r>
              <a:rPr lang="es-AR" dirty="0"/>
              <a:t> </a:t>
            </a:r>
            <a:r>
              <a:rPr lang="es-AR" dirty="0" err="1"/>
              <a:t>registering</a:t>
            </a:r>
            <a:r>
              <a:rPr lang="es-AR" dirty="0"/>
              <a:t>- (Salt </a:t>
            </a:r>
            <a:r>
              <a:rPr lang="es-AR" dirty="0" err="1"/>
              <a:t>is</a:t>
            </a:r>
            <a:r>
              <a:rPr lang="es-AR" dirty="0"/>
              <a:t> </a:t>
            </a:r>
            <a:r>
              <a:rPr lang="es-AR" dirty="0" err="1"/>
              <a:t>requested</a:t>
            </a:r>
            <a:r>
              <a:rPr lang="es-AR" dirty="0"/>
              <a:t> to </a:t>
            </a:r>
            <a:r>
              <a:rPr lang="es-AR" dirty="0" err="1"/>
              <a:t>the</a:t>
            </a:r>
            <a:r>
              <a:rPr lang="es-AR" dirty="0"/>
              <a:t> server in a similar </a:t>
            </a:r>
            <a:r>
              <a:rPr lang="es-AR" dirty="0" err="1"/>
              <a:t>connection</a:t>
            </a:r>
            <a:r>
              <a:rPr lang="es-AR" dirty="0"/>
              <a:t>)</a:t>
            </a:r>
          </a:p>
          <a:p>
            <a:r>
              <a:rPr lang="es-AR" dirty="0"/>
              <a:t>IP (</a:t>
            </a:r>
            <a:r>
              <a:rPr lang="es-AR" dirty="0" err="1"/>
              <a:t>client</a:t>
            </a:r>
            <a:r>
              <a:rPr lang="es-AR" dirty="0"/>
              <a:t>)</a:t>
            </a:r>
          </a:p>
        </p:txBody>
      </p:sp>
      <p:pic>
        <p:nvPicPr>
          <p:cNvPr id="6" name="Imagen 5"/>
          <p:cNvPicPr>
            <a:picLocks noChangeAspect="1"/>
          </p:cNvPicPr>
          <p:nvPr/>
        </p:nvPicPr>
        <p:blipFill rotWithShape="1">
          <a:blip r:embed="rId2"/>
          <a:srcRect l="14995" t="17947" r="47657" b="15268"/>
          <a:stretch/>
        </p:blipFill>
        <p:spPr>
          <a:xfrm>
            <a:off x="4990013" y="117565"/>
            <a:ext cx="6587451" cy="6622869"/>
          </a:xfrm>
          <a:prstGeom prst="rect">
            <a:avLst/>
          </a:prstGeom>
        </p:spPr>
      </p:pic>
    </p:spTree>
    <p:extLst>
      <p:ext uri="{BB962C8B-B14F-4D97-AF65-F5344CB8AC3E}">
        <p14:creationId xmlns:p14="http://schemas.microsoft.com/office/powerpoint/2010/main" val="874413812"/>
      </p:ext>
    </p:extLst>
  </p:cSld>
  <p:clrMapOvr>
    <a:masterClrMapping/>
  </p:clrMapOvr>
  <p:transition>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  </a:t>
            </a:r>
            <a:r>
              <a:rPr lang="es-AR" dirty="0" err="1"/>
              <a:t>Reception</a:t>
            </a:r>
            <a:endParaRPr lang="es-AR" dirty="0"/>
          </a:p>
        </p:txBody>
      </p:sp>
      <p:sp>
        <p:nvSpPr>
          <p:cNvPr id="3" name="Marcador de contenido 2"/>
          <p:cNvSpPr>
            <a:spLocks noGrp="1"/>
          </p:cNvSpPr>
          <p:nvPr>
            <p:ph idx="1"/>
          </p:nvPr>
        </p:nvSpPr>
        <p:spPr>
          <a:xfrm>
            <a:off x="838200" y="1825625"/>
            <a:ext cx="2950029" cy="4351338"/>
          </a:xfrm>
        </p:spPr>
        <p:txBody>
          <a:bodyPr>
            <a:normAutofit lnSpcReduction="10000"/>
          </a:bodyPr>
          <a:lstStyle/>
          <a:p>
            <a:pPr algn="ctr"/>
            <a:r>
              <a:rPr lang="es-AR" dirty="0" err="1"/>
              <a:t>Client</a:t>
            </a:r>
            <a:r>
              <a:rPr lang="es-AR" dirty="0"/>
              <a:t> </a:t>
            </a:r>
            <a:r>
              <a:rPr lang="es-AR" dirty="0" err="1"/>
              <a:t>receives</a:t>
            </a:r>
            <a:r>
              <a:rPr lang="es-AR" dirty="0"/>
              <a:t>:</a:t>
            </a:r>
          </a:p>
          <a:p>
            <a:pPr marL="0" indent="0" algn="ctr">
              <a:buNone/>
            </a:pPr>
            <a:endParaRPr lang="es-AR" dirty="0"/>
          </a:p>
          <a:p>
            <a:r>
              <a:rPr lang="es-AR" dirty="0"/>
              <a:t>The </a:t>
            </a:r>
            <a:r>
              <a:rPr lang="es-AR" dirty="0" err="1"/>
              <a:t>savedata</a:t>
            </a:r>
            <a:r>
              <a:rPr lang="es-AR" dirty="0"/>
              <a:t> (</a:t>
            </a:r>
            <a:r>
              <a:rPr lang="es-AR" dirty="0" err="1"/>
              <a:t>context</a:t>
            </a:r>
            <a:r>
              <a:rPr lang="es-AR" dirty="0"/>
              <a:t> </a:t>
            </a:r>
            <a:r>
              <a:rPr lang="es-AR" dirty="0" err="1"/>
              <a:t>generating</a:t>
            </a:r>
            <a:r>
              <a:rPr lang="es-AR" dirty="0"/>
              <a:t> </a:t>
            </a:r>
            <a:r>
              <a:rPr lang="es-AR" dirty="0" err="1"/>
              <a:t>instructions</a:t>
            </a:r>
            <a:r>
              <a:rPr lang="es-AR" dirty="0"/>
              <a:t>) and SESSID</a:t>
            </a:r>
          </a:p>
          <a:p>
            <a:pPr marL="0" indent="0" algn="ctr">
              <a:buNone/>
            </a:pPr>
            <a:r>
              <a:rPr lang="es-AR" dirty="0" err="1"/>
              <a:t>or</a:t>
            </a:r>
            <a:r>
              <a:rPr lang="es-AR" dirty="0"/>
              <a:t> </a:t>
            </a:r>
          </a:p>
          <a:p>
            <a:pPr algn="ctr"/>
            <a:r>
              <a:rPr lang="es-AR" dirty="0" err="1"/>
              <a:t>An</a:t>
            </a:r>
            <a:r>
              <a:rPr lang="es-AR" dirty="0"/>
              <a:t> error </a:t>
            </a:r>
            <a:r>
              <a:rPr lang="es-AR" dirty="0" err="1"/>
              <a:t>code</a:t>
            </a:r>
            <a:endParaRPr lang="es-AR" dirty="0"/>
          </a:p>
          <a:p>
            <a:pPr marL="0" indent="0" algn="ctr">
              <a:buNone/>
            </a:pPr>
            <a:r>
              <a:rPr lang="es-AR" dirty="0"/>
              <a:t>              </a:t>
            </a:r>
          </a:p>
        </p:txBody>
      </p:sp>
      <p:pic>
        <p:nvPicPr>
          <p:cNvPr id="4" name="Imagen 3"/>
          <p:cNvPicPr>
            <a:picLocks noChangeAspect="1"/>
          </p:cNvPicPr>
          <p:nvPr/>
        </p:nvPicPr>
        <p:blipFill rotWithShape="1">
          <a:blip r:embed="rId2"/>
          <a:srcRect l="10276" t="16696" r="41031" b="11875"/>
          <a:stretch/>
        </p:blipFill>
        <p:spPr>
          <a:xfrm>
            <a:off x="3788228" y="91440"/>
            <a:ext cx="8077743" cy="6662057"/>
          </a:xfrm>
          <a:prstGeom prst="rect">
            <a:avLst/>
          </a:prstGeom>
        </p:spPr>
      </p:pic>
    </p:spTree>
    <p:extLst>
      <p:ext uri="{BB962C8B-B14F-4D97-AF65-F5344CB8AC3E}">
        <p14:creationId xmlns:p14="http://schemas.microsoft.com/office/powerpoint/2010/main" val="107663792"/>
      </p:ext>
    </p:extLst>
  </p:cSld>
  <p:clrMapOvr>
    <a:masterClrMapping/>
  </p:clrMapOvr>
  <p:transition>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AR" dirty="0" err="1" smtClean="0"/>
              <a:t>Connections</a:t>
            </a:r>
            <a:endParaRPr lang="es-AR" dirty="0"/>
          </a:p>
        </p:txBody>
      </p:sp>
      <p:pic>
        <p:nvPicPr>
          <p:cNvPr id="6" name="Imagen 5"/>
          <p:cNvPicPr>
            <a:picLocks noChangeAspect="1"/>
          </p:cNvPicPr>
          <p:nvPr/>
        </p:nvPicPr>
        <p:blipFill rotWithShape="1">
          <a:blip r:embed="rId2"/>
          <a:srcRect l="24332" t="30625" r="55890" b="23303"/>
          <a:stretch/>
        </p:blipFill>
        <p:spPr>
          <a:xfrm>
            <a:off x="3999411" y="1254035"/>
            <a:ext cx="4193177" cy="5491571"/>
          </a:xfrm>
          <a:prstGeom prst="rect">
            <a:avLst/>
          </a:prstGeom>
        </p:spPr>
      </p:pic>
    </p:spTree>
    <p:extLst>
      <p:ext uri="{BB962C8B-B14F-4D97-AF65-F5344CB8AC3E}">
        <p14:creationId xmlns:p14="http://schemas.microsoft.com/office/powerpoint/2010/main" val="3181627508"/>
      </p:ext>
    </p:extLst>
  </p:cSld>
  <p:clrMapOvr>
    <a:masterClrMapping/>
  </p:clrMapOvr>
  <p:transition>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0"/>
            <a:ext cx="10515600" cy="1325563"/>
          </a:xfrm>
        </p:spPr>
        <p:txBody>
          <a:bodyPr>
            <a:normAutofit fontScale="90000"/>
          </a:bodyPr>
          <a:lstStyle/>
          <a:p>
            <a:pPr algn="ctr"/>
            <a:r>
              <a:rPr lang="es-AR" dirty="0"/>
              <a:t>Security: RSA-2048 </a:t>
            </a:r>
            <a:r>
              <a:rPr lang="es-AR" dirty="0" err="1"/>
              <a:t>encrypted</a:t>
            </a:r>
            <a:r>
              <a:rPr lang="es-AR" dirty="0"/>
              <a:t> </a:t>
            </a:r>
            <a:r>
              <a:rPr lang="es-AR" dirty="0" err="1"/>
              <a:t>communications</a:t>
            </a:r>
            <a:r>
              <a:rPr lang="es-AR" dirty="0"/>
              <a:t>;</a:t>
            </a:r>
            <a:br>
              <a:rPr lang="es-AR" dirty="0"/>
            </a:br>
            <a:r>
              <a:rPr lang="es-AR" dirty="0" err="1"/>
              <a:t>salted</a:t>
            </a:r>
            <a:r>
              <a:rPr lang="es-AR" dirty="0"/>
              <a:t> SHA2-512 </a:t>
            </a:r>
            <a:r>
              <a:rPr lang="es-AR" dirty="0" err="1"/>
              <a:t>password</a:t>
            </a:r>
            <a:r>
              <a:rPr lang="es-AR" dirty="0"/>
              <a:t> </a:t>
            </a:r>
            <a:r>
              <a:rPr lang="es-AR" dirty="0" err="1"/>
              <a:t>storage</a:t>
            </a:r>
            <a:endParaRPr lang="es-AR" dirty="0"/>
          </a:p>
        </p:txBody>
      </p:sp>
      <p:sp>
        <p:nvSpPr>
          <p:cNvPr id="3" name="Marcador de contenido 2"/>
          <p:cNvSpPr>
            <a:spLocks noGrp="1"/>
          </p:cNvSpPr>
          <p:nvPr>
            <p:ph idx="1"/>
          </p:nvPr>
        </p:nvSpPr>
        <p:spPr>
          <a:xfrm>
            <a:off x="0" y="5014692"/>
            <a:ext cx="12192000" cy="1897290"/>
          </a:xfrm>
        </p:spPr>
        <p:txBody>
          <a:bodyPr/>
          <a:lstStyle/>
          <a:p>
            <a:pPr algn="ctr"/>
            <a:r>
              <a:rPr lang="es-AR" dirty="0"/>
              <a:t>SHA2-512(XXXXXXXXXXXXXXXXUSERNAMEPASSWORDXXXXXXXXXXXXXXXX) = </a:t>
            </a:r>
          </a:p>
          <a:p>
            <a:pPr marL="0" indent="0" algn="ctr">
              <a:buNone/>
            </a:pPr>
            <a:r>
              <a:rPr lang="es-AR" dirty="0"/>
              <a:t>7115F5A03959D66F35BF322E76C25075CAB1A45AFDB900CC2E74590AE5965FCDFA957DA31D307427833AFCB14FDB4FFFA0D4200EA7BBD0B0DF254A9B0B0E286E</a:t>
            </a:r>
          </a:p>
        </p:txBody>
      </p:sp>
      <p:pic>
        <p:nvPicPr>
          <p:cNvPr id="1026" name="Picture 2" descr="Resultado de imagen para rsa explained"/>
          <p:cNvPicPr>
            <a:picLocks noChangeAspect="1" noChangeArrowheads="1"/>
          </p:cNvPicPr>
          <p:nvPr/>
        </p:nvPicPr>
        <p:blipFill rotWithShape="1">
          <a:blip r:embed="rId2">
            <a:extLst>
              <a:ext uri="{28A0092B-C50C-407E-A947-70E740481C1C}">
                <a14:useLocalDpi xmlns:a14="http://schemas.microsoft.com/office/drawing/2010/main" val="0"/>
              </a:ext>
            </a:extLst>
          </a:blip>
          <a:srcRect l="5893" t="7857" r="4857" b="11429"/>
          <a:stretch/>
        </p:blipFill>
        <p:spPr bwMode="auto">
          <a:xfrm>
            <a:off x="0" y="1422690"/>
            <a:ext cx="12192000" cy="3307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8340282"/>
      </p:ext>
    </p:extLst>
  </p:cSld>
  <p:clrMapOvr>
    <a:masterClrMapping/>
  </p:clrMapOvr>
  <p:transition>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102604"/>
            <a:ext cx="10515600" cy="1325563"/>
          </a:xfrm>
        </p:spPr>
        <p:txBody>
          <a:bodyPr/>
          <a:lstStyle/>
          <a:p>
            <a:pPr algn="ctr"/>
            <a:r>
              <a:rPr lang="es-AR" dirty="0"/>
              <a:t>Server </a:t>
            </a:r>
            <a:r>
              <a:rPr lang="es-AR" dirty="0" err="1"/>
              <a:t>Register</a:t>
            </a:r>
            <a:r>
              <a:rPr lang="es-AR" dirty="0"/>
              <a:t>/</a:t>
            </a:r>
            <a:r>
              <a:rPr lang="es-AR" dirty="0" err="1"/>
              <a:t>Login</a:t>
            </a:r>
            <a:endParaRPr lang="es-AR" dirty="0"/>
          </a:p>
        </p:txBody>
      </p:sp>
      <p:sp>
        <p:nvSpPr>
          <p:cNvPr id="3" name="Marcador de contenido 2"/>
          <p:cNvSpPr>
            <a:spLocks noGrp="1"/>
          </p:cNvSpPr>
          <p:nvPr>
            <p:ph idx="1"/>
          </p:nvPr>
        </p:nvSpPr>
        <p:spPr/>
        <p:txBody>
          <a:bodyPr/>
          <a:lstStyle/>
          <a:p>
            <a:endParaRPr lang="es-AR"/>
          </a:p>
        </p:txBody>
      </p:sp>
      <p:pic>
        <p:nvPicPr>
          <p:cNvPr id="4" name="Imagen 3"/>
          <p:cNvPicPr>
            <a:picLocks noChangeAspect="1"/>
          </p:cNvPicPr>
          <p:nvPr/>
        </p:nvPicPr>
        <p:blipFill rotWithShape="1">
          <a:blip r:embed="rId2"/>
          <a:srcRect l="13087" t="19732" r="48159" b="15625"/>
          <a:stretch/>
        </p:blipFill>
        <p:spPr>
          <a:xfrm>
            <a:off x="67235" y="868693"/>
            <a:ext cx="6257342" cy="5868284"/>
          </a:xfrm>
          <a:prstGeom prst="rect">
            <a:avLst/>
          </a:prstGeom>
        </p:spPr>
      </p:pic>
      <p:pic>
        <p:nvPicPr>
          <p:cNvPr id="6" name="Imagen 5"/>
          <p:cNvPicPr>
            <a:picLocks noChangeAspect="1"/>
          </p:cNvPicPr>
          <p:nvPr/>
        </p:nvPicPr>
        <p:blipFill rotWithShape="1">
          <a:blip r:embed="rId3"/>
          <a:srcRect l="10878" t="18482" r="50669" b="11875"/>
          <a:stretch/>
        </p:blipFill>
        <p:spPr>
          <a:xfrm>
            <a:off x="6355334" y="859888"/>
            <a:ext cx="5771604" cy="5877089"/>
          </a:xfrm>
          <a:prstGeom prst="rect">
            <a:avLst/>
          </a:prstGeom>
        </p:spPr>
      </p:pic>
    </p:spTree>
    <p:extLst>
      <p:ext uri="{BB962C8B-B14F-4D97-AF65-F5344CB8AC3E}">
        <p14:creationId xmlns:p14="http://schemas.microsoft.com/office/powerpoint/2010/main" val="809396731"/>
      </p:ext>
    </p:extLst>
  </p:cSld>
  <p:clrMapOvr>
    <a:masterClrMapping/>
  </p:clrMapOvr>
  <p:transition>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AR" dirty="0"/>
              <a:t>Time </a:t>
            </a:r>
            <a:r>
              <a:rPr lang="es-AR" dirty="0" err="1"/>
              <a:t>Trade</a:t>
            </a:r>
            <a:r>
              <a:rPr lang="es-AR" dirty="0"/>
              <a:t> </a:t>
            </a:r>
            <a:r>
              <a:rPr lang="es-AR" dirty="0" err="1"/>
              <a:t>operational</a:t>
            </a:r>
            <a:r>
              <a:rPr lang="es-AR" dirty="0"/>
              <a:t> </a:t>
            </a:r>
            <a:r>
              <a:rPr lang="es-AR" dirty="0" err="1"/>
              <a:t>context</a:t>
            </a:r>
            <a:endParaRPr lang="es-AR" dirty="0"/>
          </a:p>
        </p:txBody>
      </p:sp>
      <p:pic>
        <p:nvPicPr>
          <p:cNvPr id="4" name="Imagen 3"/>
          <p:cNvPicPr>
            <a:picLocks noChangeAspect="1"/>
          </p:cNvPicPr>
          <p:nvPr/>
        </p:nvPicPr>
        <p:blipFill rotWithShape="1">
          <a:blip r:embed="rId3"/>
          <a:srcRect l="22185" t="20502" r="26953" b="21733"/>
          <a:stretch/>
        </p:blipFill>
        <p:spPr>
          <a:xfrm>
            <a:off x="2220350" y="1434905"/>
            <a:ext cx="7751300" cy="4951828"/>
          </a:xfrm>
          <a:prstGeom prst="rect">
            <a:avLst/>
          </a:prstGeom>
        </p:spPr>
      </p:pic>
    </p:spTree>
    <p:extLst>
      <p:ext uri="{BB962C8B-B14F-4D97-AF65-F5344CB8AC3E}">
        <p14:creationId xmlns:p14="http://schemas.microsoft.com/office/powerpoint/2010/main" val="1839514880"/>
      </p:ext>
    </p:extLst>
  </p:cSld>
  <p:clrMapOvr>
    <a:masterClrMapping/>
  </p:clrMapOvr>
  <p:transition>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AR" dirty="0" err="1"/>
              <a:t>Session</a:t>
            </a:r>
            <a:r>
              <a:rPr lang="es-AR" dirty="0"/>
              <a:t> data </a:t>
            </a:r>
            <a:r>
              <a:rPr lang="es-AR" dirty="0" err="1"/>
              <a:t>adaption</a:t>
            </a:r>
            <a:endParaRPr lang="es-AR" dirty="0"/>
          </a:p>
        </p:txBody>
      </p:sp>
      <p:sp>
        <p:nvSpPr>
          <p:cNvPr id="3" name="Marcador de contenido 2"/>
          <p:cNvSpPr>
            <a:spLocks noGrp="1"/>
          </p:cNvSpPr>
          <p:nvPr>
            <p:ph idx="1"/>
          </p:nvPr>
        </p:nvSpPr>
        <p:spPr>
          <a:xfrm>
            <a:off x="106680" y="1431730"/>
            <a:ext cx="11247120" cy="4926867"/>
          </a:xfrm>
        </p:spPr>
        <p:txBody>
          <a:bodyPr>
            <a:normAutofit fontScale="62500" lnSpcReduction="20000"/>
          </a:bodyPr>
          <a:lstStyle/>
          <a:p>
            <a:pPr marL="0" indent="0">
              <a:buNone/>
            </a:pPr>
            <a:r>
              <a:rPr lang="es-AR" dirty="0"/>
              <a:t>AAPL;436,2;8;6;2007#          					 </a:t>
            </a:r>
            <a:r>
              <a:rPr lang="es-AR" dirty="0">
                <a:solidFill>
                  <a:srgbClr val="00B050"/>
                </a:solidFill>
              </a:rPr>
              <a:t>SEEING COMPANY / MONEY / CURRENT DATE</a:t>
            </a:r>
          </a:p>
          <a:p>
            <a:pPr marL="0" indent="0">
              <a:buNone/>
            </a:pPr>
            <a:r>
              <a:rPr lang="es-AR" dirty="0"/>
              <a:t>AMZN;CAT;SBUX;Empty;Empty;Empty;Empty;Empty;Empty;Empty;AAPL;AMZN;BA#                                    </a:t>
            </a:r>
            <a:r>
              <a:rPr lang="es-AR" dirty="0">
                <a:solidFill>
                  <a:srgbClr val="00B050"/>
                </a:solidFill>
              </a:rPr>
              <a:t>WATCHLIST</a:t>
            </a:r>
          </a:p>
          <a:p>
            <a:pPr marL="0" indent="0">
              <a:buNone/>
            </a:pPr>
            <a:r>
              <a:rPr lang="es-AR" dirty="0"/>
              <a:t>AAPL;BA;BBI;BBY;BP;C;DDAIF;F;INTC;JPM;KO;LEHMQ;MOT;MTLQQ.PK;S;T;TRMP#                               </a:t>
            </a:r>
            <a:r>
              <a:rPr lang="es-AR" dirty="0">
                <a:solidFill>
                  <a:srgbClr val="00B050"/>
                </a:solidFill>
              </a:rPr>
              <a:t>NON-WATCHLIST</a:t>
            </a:r>
          </a:p>
          <a:p>
            <a:pPr marL="0" indent="0">
              <a:buNone/>
            </a:pPr>
            <a:r>
              <a:rPr lang="es-AR" dirty="0"/>
              <a:t>AAPL;MOT#          </a:t>
            </a:r>
            <a:r>
              <a:rPr lang="es-AR" dirty="0">
                <a:solidFill>
                  <a:srgbClr val="00B050"/>
                </a:solidFill>
              </a:rPr>
              <a:t>BOUGHT (PORTFOLIO)</a:t>
            </a:r>
          </a:p>
          <a:p>
            <a:pPr marL="0" indent="0">
              <a:buNone/>
            </a:pPr>
            <a:r>
              <a:rPr lang="es-AR" dirty="0"/>
              <a:t>30;5#                     </a:t>
            </a:r>
            <a:r>
              <a:rPr lang="es-AR" dirty="0">
                <a:solidFill>
                  <a:srgbClr val="00B050"/>
                </a:solidFill>
              </a:rPr>
              <a:t>AMOUNT    (PORTFOLIO)</a:t>
            </a:r>
          </a:p>
          <a:p>
            <a:pPr marL="0" indent="0">
              <a:buNone/>
            </a:pPr>
            <a:r>
              <a:rPr lang="es-AR" dirty="0"/>
              <a:t>9472;91,8#            </a:t>
            </a:r>
            <a:r>
              <a:rPr lang="es-AR" dirty="0">
                <a:solidFill>
                  <a:srgbClr val="00B050"/>
                </a:solidFill>
              </a:rPr>
              <a:t>INVESTED MONEY (PORTFOLIO) </a:t>
            </a:r>
          </a:p>
          <a:p>
            <a:pPr marL="0" indent="0">
              <a:buNone/>
            </a:pPr>
            <a:r>
              <a:rPr lang="es-AR" dirty="0"/>
              <a:t>MOT# 	              </a:t>
            </a:r>
            <a:r>
              <a:rPr lang="es-AR" dirty="0">
                <a:solidFill>
                  <a:srgbClr val="00B050"/>
                </a:solidFill>
              </a:rPr>
              <a:t>BUY ORDER SYMBOLS                          </a:t>
            </a:r>
            <a:r>
              <a:rPr lang="es-AR" dirty="0"/>
              <a:t>LOADING</a:t>
            </a:r>
          </a:p>
          <a:p>
            <a:pPr marL="0" indent="0">
              <a:buNone/>
            </a:pPr>
            <a:r>
              <a:rPr lang="es-AR" dirty="0"/>
              <a:t>10# 	              </a:t>
            </a:r>
            <a:r>
              <a:rPr lang="es-AR" dirty="0">
                <a:solidFill>
                  <a:srgbClr val="00B050"/>
                </a:solidFill>
              </a:rPr>
              <a:t>BUY AMOUNT (BUY ORDERS)</a:t>
            </a:r>
          </a:p>
          <a:p>
            <a:pPr marL="0" indent="0">
              <a:buNone/>
            </a:pPr>
            <a:r>
              <a:rPr lang="es-AR" dirty="0"/>
              <a:t>18#	              </a:t>
            </a:r>
            <a:r>
              <a:rPr lang="es-AR" dirty="0">
                <a:solidFill>
                  <a:srgbClr val="00B050"/>
                </a:solidFill>
              </a:rPr>
              <a:t>BUY PRICE (BUY ORDERS)</a:t>
            </a:r>
          </a:p>
          <a:p>
            <a:pPr marL="0" indent="0">
              <a:buNone/>
            </a:pPr>
            <a:r>
              <a:rPr lang="es-AR" dirty="0"/>
              <a:t>AAPL#</a:t>
            </a:r>
            <a:r>
              <a:rPr lang="es-AR" dirty="0">
                <a:solidFill>
                  <a:srgbClr val="00B050"/>
                </a:solidFill>
              </a:rPr>
              <a:t> 	              SELL ORDER SYMBOLS</a:t>
            </a:r>
          </a:p>
          <a:p>
            <a:pPr marL="0" indent="0">
              <a:buNone/>
            </a:pPr>
            <a:r>
              <a:rPr lang="es-AR" dirty="0"/>
              <a:t>50# 	              </a:t>
            </a:r>
            <a:r>
              <a:rPr lang="es-AR" dirty="0">
                <a:solidFill>
                  <a:srgbClr val="00B050"/>
                </a:solidFill>
              </a:rPr>
              <a:t>AMOUNT (SELL ORDERS)</a:t>
            </a:r>
          </a:p>
          <a:p>
            <a:pPr marL="0" indent="0">
              <a:buNone/>
            </a:pPr>
            <a:r>
              <a:rPr lang="es-AR" dirty="0"/>
              <a:t>125#	              </a:t>
            </a:r>
            <a:r>
              <a:rPr lang="es-AR" dirty="0">
                <a:solidFill>
                  <a:srgbClr val="00B050"/>
                </a:solidFill>
              </a:rPr>
              <a:t>SELL PRICE (SELL ORDERS)</a:t>
            </a:r>
          </a:p>
          <a:p>
            <a:pPr marL="0" indent="0">
              <a:buNone/>
            </a:pPr>
            <a:r>
              <a:rPr lang="es-AR" dirty="0"/>
              <a:t>9472#	              </a:t>
            </a:r>
            <a:r>
              <a:rPr lang="es-AR" dirty="0">
                <a:solidFill>
                  <a:srgbClr val="00B050"/>
                </a:solidFill>
              </a:rPr>
              <a:t>INVESTED IN (SELL ORDERS)</a:t>
            </a:r>
          </a:p>
          <a:p>
            <a:pPr marL="0" indent="0">
              <a:buNone/>
            </a:pPr>
            <a:r>
              <a:rPr lang="es-AR" dirty="0"/>
              <a:t>01/06/2007#        </a:t>
            </a:r>
            <a:r>
              <a:rPr lang="es-AR" dirty="0">
                <a:solidFill>
                  <a:srgbClr val="00B050"/>
                </a:solidFill>
              </a:rPr>
              <a:t>DATE OF ORDER (BUY ORDERS)                          </a:t>
            </a:r>
            <a:r>
              <a:rPr lang="es-AR" dirty="0"/>
              <a:t>SAVING</a:t>
            </a:r>
          </a:p>
          <a:p>
            <a:pPr marL="0" indent="0">
              <a:buNone/>
            </a:pPr>
            <a:r>
              <a:rPr lang="es-AR" dirty="0"/>
              <a:t>01/06/2007#        </a:t>
            </a:r>
            <a:r>
              <a:rPr lang="es-AR" dirty="0">
                <a:solidFill>
                  <a:srgbClr val="00B050"/>
                </a:solidFill>
              </a:rPr>
              <a:t>DATE OF ORDER (SELL ORDERS)</a:t>
            </a:r>
          </a:p>
        </p:txBody>
      </p:sp>
      <p:pic>
        <p:nvPicPr>
          <p:cNvPr id="4" name="Imagen 3"/>
          <p:cNvPicPr>
            <a:picLocks noChangeAspect="1"/>
          </p:cNvPicPr>
          <p:nvPr/>
        </p:nvPicPr>
        <p:blipFill rotWithShape="1">
          <a:blip r:embed="rId2"/>
          <a:srcRect l="12769" t="54636" r="48831" b="16482"/>
          <a:stretch/>
        </p:blipFill>
        <p:spPr>
          <a:xfrm>
            <a:off x="6203851" y="2307100"/>
            <a:ext cx="5852161" cy="2475914"/>
          </a:xfrm>
          <a:prstGeom prst="rect">
            <a:avLst/>
          </a:prstGeom>
        </p:spPr>
      </p:pic>
      <p:pic>
        <p:nvPicPr>
          <p:cNvPr id="5" name="Imagen 4"/>
          <p:cNvPicPr>
            <a:picLocks noChangeAspect="1"/>
          </p:cNvPicPr>
          <p:nvPr/>
        </p:nvPicPr>
        <p:blipFill rotWithShape="1">
          <a:blip r:embed="rId3"/>
          <a:srcRect l="14616" t="48072" r="61015" b="32400"/>
          <a:stretch/>
        </p:blipFill>
        <p:spPr>
          <a:xfrm>
            <a:off x="6850964" y="4811150"/>
            <a:ext cx="4557934" cy="2054524"/>
          </a:xfrm>
          <a:prstGeom prst="rect">
            <a:avLst/>
          </a:prstGeom>
        </p:spPr>
      </p:pic>
    </p:spTree>
    <p:extLst>
      <p:ext uri="{BB962C8B-B14F-4D97-AF65-F5344CB8AC3E}">
        <p14:creationId xmlns:p14="http://schemas.microsoft.com/office/powerpoint/2010/main" val="2718060736"/>
      </p:ext>
    </p:extLst>
  </p:cSld>
  <p:clrMapOvr>
    <a:masterClrMapping/>
  </p:clrMapOvr>
  <p:transition>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053EE-1C5E-4F99-BB54-AA3A4B1E4260}"/>
              </a:ext>
            </a:extLst>
          </p:cNvPr>
          <p:cNvSpPr>
            <a:spLocks noGrp="1"/>
          </p:cNvSpPr>
          <p:nvPr>
            <p:ph type="title"/>
          </p:nvPr>
        </p:nvSpPr>
        <p:spPr/>
        <p:txBody>
          <a:bodyPr>
            <a:normAutofit/>
          </a:bodyPr>
          <a:lstStyle/>
          <a:p>
            <a:pPr algn="ctr"/>
            <a:r>
              <a:rPr lang="es-AR" sz="6000" dirty="0"/>
              <a:t>Stocks and Trading</a:t>
            </a:r>
            <a:endParaRPr lang="en-AU" sz="6000" dirty="0"/>
          </a:p>
        </p:txBody>
      </p:sp>
      <p:sp>
        <p:nvSpPr>
          <p:cNvPr id="9" name="Content Placeholder 8">
            <a:extLst>
              <a:ext uri="{FF2B5EF4-FFF2-40B4-BE49-F238E27FC236}">
                <a16:creationId xmlns:a16="http://schemas.microsoft.com/office/drawing/2014/main" id="{45F48378-969C-4255-89CA-A84BCE88F282}"/>
              </a:ext>
            </a:extLst>
          </p:cNvPr>
          <p:cNvSpPr>
            <a:spLocks noGrp="1"/>
          </p:cNvSpPr>
          <p:nvPr>
            <p:ph idx="1"/>
          </p:nvPr>
        </p:nvSpPr>
        <p:spPr>
          <a:xfrm>
            <a:off x="344714" y="1690688"/>
            <a:ext cx="10515600" cy="4351338"/>
          </a:xfrm>
        </p:spPr>
        <p:txBody>
          <a:bodyPr/>
          <a:lstStyle/>
          <a:p>
            <a:r>
              <a:rPr lang="en-US" dirty="0"/>
              <a:t>Every day's trading session on the major stock markets starts at 9:30 </a:t>
            </a:r>
            <a:r>
              <a:rPr lang="en-US" dirty="0" err="1"/>
              <a:t>a.m</a:t>
            </a:r>
            <a:r>
              <a:rPr lang="en-US" dirty="0"/>
              <a:t>, lasting until 4 p.m.</a:t>
            </a:r>
          </a:p>
          <a:p>
            <a:endParaRPr lang="en-US" dirty="0"/>
          </a:p>
          <a:p>
            <a:r>
              <a:rPr lang="es-AR" dirty="0"/>
              <a:t>2,038,953,473 </a:t>
            </a:r>
            <a:r>
              <a:rPr lang="es-AR" dirty="0" err="1"/>
              <a:t>trades</a:t>
            </a:r>
            <a:r>
              <a:rPr lang="es-AR" dirty="0"/>
              <a:t> </a:t>
            </a:r>
            <a:r>
              <a:rPr lang="es-AR" dirty="0" err="1"/>
              <a:t>take</a:t>
            </a:r>
            <a:r>
              <a:rPr lang="es-AR" dirty="0"/>
              <a:t> place in Nasdaq </a:t>
            </a:r>
            <a:r>
              <a:rPr lang="es-AR" dirty="0" err="1"/>
              <a:t>daily</a:t>
            </a:r>
            <a:r>
              <a:rPr lang="es-AR" dirty="0"/>
              <a:t>, in </a:t>
            </a:r>
            <a:r>
              <a:rPr lang="es-AR" dirty="0" err="1"/>
              <a:t>average</a:t>
            </a:r>
            <a:r>
              <a:rPr lang="es-AR" dirty="0"/>
              <a:t>, </a:t>
            </a:r>
            <a:r>
              <a:rPr lang="es-AR" dirty="0" err="1"/>
              <a:t>amounting</a:t>
            </a:r>
            <a:r>
              <a:rPr lang="es-AR" dirty="0"/>
              <a:t> to $100,124,334,359.</a:t>
            </a:r>
            <a:endParaRPr lang="en-US" dirty="0"/>
          </a:p>
          <a:p>
            <a:endParaRPr lang="en-US" dirty="0"/>
          </a:p>
          <a:p>
            <a:r>
              <a:rPr lang="en-US" dirty="0"/>
              <a:t>Total world derivatives market has been estimated at about $791 trillion.</a:t>
            </a:r>
          </a:p>
          <a:p>
            <a:endParaRPr lang="en-AU" dirty="0"/>
          </a:p>
        </p:txBody>
      </p:sp>
    </p:spTree>
    <p:extLst>
      <p:ext uri="{BB962C8B-B14F-4D97-AF65-F5344CB8AC3E}">
        <p14:creationId xmlns:p14="http://schemas.microsoft.com/office/powerpoint/2010/main" val="576316462"/>
      </p:ext>
    </p:extLst>
  </p:cSld>
  <p:clrMapOvr>
    <a:masterClrMapping/>
  </p:clrMapOvr>
  <p:transition>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25637" t="29731" r="6494" b="17233"/>
          <a:stretch/>
        </p:blipFill>
        <p:spPr>
          <a:xfrm>
            <a:off x="2717074" y="1985554"/>
            <a:ext cx="8830492" cy="3879668"/>
          </a:xfrm>
          <a:prstGeom prst="rect">
            <a:avLst/>
          </a:prstGeom>
        </p:spPr>
      </p:pic>
      <p:sp>
        <p:nvSpPr>
          <p:cNvPr id="5" name="CuadroTexto 4"/>
          <p:cNvSpPr txBox="1"/>
          <p:nvPr/>
        </p:nvSpPr>
        <p:spPr>
          <a:xfrm>
            <a:off x="483113" y="1616222"/>
            <a:ext cx="1690463" cy="369332"/>
          </a:xfrm>
          <a:prstGeom prst="rect">
            <a:avLst/>
          </a:prstGeom>
          <a:noFill/>
        </p:spPr>
        <p:txBody>
          <a:bodyPr wrap="none" rtlCol="0">
            <a:spAutoFit/>
          </a:bodyPr>
          <a:lstStyle/>
          <a:p>
            <a:r>
              <a:rPr lang="es-AR" dirty="0"/>
              <a:t>Price </a:t>
            </a:r>
            <a:r>
              <a:rPr lang="es-AR" dirty="0" err="1"/>
              <a:t>references</a:t>
            </a:r>
            <a:endParaRPr lang="es-AR" dirty="0"/>
          </a:p>
        </p:txBody>
      </p:sp>
      <p:cxnSp>
        <p:nvCxnSpPr>
          <p:cNvPr id="9" name="Conector recto de flecha 8"/>
          <p:cNvCxnSpPr>
            <a:stCxn id="5" idx="2"/>
            <a:endCxn id="4" idx="1"/>
          </p:cNvCxnSpPr>
          <p:nvPr/>
        </p:nvCxnSpPr>
        <p:spPr>
          <a:xfrm>
            <a:off x="1328345" y="1985554"/>
            <a:ext cx="1388729" cy="19398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604846" y="3883240"/>
            <a:ext cx="1641090" cy="369332"/>
          </a:xfrm>
          <a:prstGeom prst="rect">
            <a:avLst/>
          </a:prstGeom>
          <a:noFill/>
        </p:spPr>
        <p:txBody>
          <a:bodyPr wrap="none" rtlCol="0">
            <a:spAutoFit/>
          </a:bodyPr>
          <a:lstStyle/>
          <a:p>
            <a:r>
              <a:rPr lang="es-AR" dirty="0" err="1"/>
              <a:t>Value</a:t>
            </a:r>
            <a:r>
              <a:rPr lang="es-AR" dirty="0"/>
              <a:t> </a:t>
            </a:r>
            <a:r>
              <a:rPr lang="es-AR" dirty="0" err="1"/>
              <a:t>displayed</a:t>
            </a:r>
            <a:endParaRPr lang="es-AR" dirty="0"/>
          </a:p>
        </p:txBody>
      </p:sp>
      <p:cxnSp>
        <p:nvCxnSpPr>
          <p:cNvPr id="12" name="Conector recto de flecha 11"/>
          <p:cNvCxnSpPr>
            <a:stCxn id="10" idx="3"/>
          </p:cNvCxnSpPr>
          <p:nvPr/>
        </p:nvCxnSpPr>
        <p:spPr>
          <a:xfrm flipV="1">
            <a:off x="2245936" y="3660725"/>
            <a:ext cx="5709345" cy="40718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6" name="CuadroTexto 15"/>
          <p:cNvSpPr txBox="1"/>
          <p:nvPr/>
        </p:nvSpPr>
        <p:spPr>
          <a:xfrm>
            <a:off x="6205367" y="6394548"/>
            <a:ext cx="1853905" cy="369332"/>
          </a:xfrm>
          <a:prstGeom prst="rect">
            <a:avLst/>
          </a:prstGeom>
          <a:noFill/>
        </p:spPr>
        <p:txBody>
          <a:bodyPr wrap="none" rtlCol="0">
            <a:spAutoFit/>
          </a:bodyPr>
          <a:lstStyle/>
          <a:p>
            <a:r>
              <a:rPr lang="es-AR" dirty="0" err="1"/>
              <a:t>Volume</a:t>
            </a:r>
            <a:r>
              <a:rPr lang="es-AR" dirty="0"/>
              <a:t> </a:t>
            </a:r>
            <a:r>
              <a:rPr lang="es-AR" dirty="0" err="1"/>
              <a:t>reference</a:t>
            </a:r>
            <a:endParaRPr lang="es-AR" dirty="0"/>
          </a:p>
        </p:txBody>
      </p:sp>
      <p:cxnSp>
        <p:nvCxnSpPr>
          <p:cNvPr id="18" name="Conector recto de flecha 17"/>
          <p:cNvCxnSpPr>
            <a:stCxn id="16" idx="0"/>
            <a:endCxn id="4" idx="2"/>
          </p:cNvCxnSpPr>
          <p:nvPr/>
        </p:nvCxnSpPr>
        <p:spPr>
          <a:xfrm flipV="1">
            <a:off x="7132320" y="5865222"/>
            <a:ext cx="0" cy="529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uadroTexto 27"/>
          <p:cNvSpPr txBox="1"/>
          <p:nvPr/>
        </p:nvSpPr>
        <p:spPr>
          <a:xfrm>
            <a:off x="5100608" y="440083"/>
            <a:ext cx="1978042" cy="707886"/>
          </a:xfrm>
          <a:prstGeom prst="rect">
            <a:avLst/>
          </a:prstGeom>
          <a:noFill/>
        </p:spPr>
        <p:txBody>
          <a:bodyPr wrap="none" rtlCol="0">
            <a:spAutoFit/>
          </a:bodyPr>
          <a:lstStyle/>
          <a:p>
            <a:r>
              <a:rPr lang="es-AR" sz="4000" dirty="0" err="1">
                <a:latin typeface="+mj-lt"/>
              </a:rPr>
              <a:t>Graphics</a:t>
            </a:r>
            <a:endParaRPr lang="es-AR" sz="4000" dirty="0">
              <a:latin typeface="+mj-lt"/>
            </a:endParaRPr>
          </a:p>
        </p:txBody>
      </p:sp>
    </p:spTree>
    <p:extLst>
      <p:ext uri="{BB962C8B-B14F-4D97-AF65-F5344CB8AC3E}">
        <p14:creationId xmlns:p14="http://schemas.microsoft.com/office/powerpoint/2010/main" val="3905913493"/>
      </p:ext>
    </p:extLst>
  </p:cSld>
  <p:clrMapOvr>
    <a:masterClrMapping/>
  </p:clrMapOvr>
  <p:transition>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3"/>
          <a:srcRect l="15033" t="17831" r="41560" b="11030"/>
          <a:stretch/>
        </p:blipFill>
        <p:spPr>
          <a:xfrm>
            <a:off x="7063554" y="2188231"/>
            <a:ext cx="5067968" cy="4669769"/>
          </a:xfrm>
          <a:prstGeom prst="rect">
            <a:avLst/>
          </a:prstGeom>
        </p:spPr>
      </p:pic>
      <p:sp>
        <p:nvSpPr>
          <p:cNvPr id="8" name="Título 7"/>
          <p:cNvSpPr>
            <a:spLocks noGrp="1"/>
          </p:cNvSpPr>
          <p:nvPr>
            <p:ph type="title"/>
          </p:nvPr>
        </p:nvSpPr>
        <p:spPr>
          <a:xfrm>
            <a:off x="838200" y="-361013"/>
            <a:ext cx="10515600" cy="1325563"/>
          </a:xfrm>
        </p:spPr>
        <p:txBody>
          <a:bodyPr/>
          <a:lstStyle/>
          <a:p>
            <a:pPr algn="ctr"/>
            <a:r>
              <a:rPr lang="es-AR" dirty="0" err="1"/>
              <a:t>Graphics</a:t>
            </a:r>
            <a:endParaRPr lang="es-AR" dirty="0"/>
          </a:p>
        </p:txBody>
      </p:sp>
      <p:sp>
        <p:nvSpPr>
          <p:cNvPr id="9" name="CuadroTexto 8"/>
          <p:cNvSpPr txBox="1"/>
          <p:nvPr/>
        </p:nvSpPr>
        <p:spPr>
          <a:xfrm>
            <a:off x="3566015" y="682162"/>
            <a:ext cx="5523372" cy="1384995"/>
          </a:xfrm>
          <a:prstGeom prst="rect">
            <a:avLst/>
          </a:prstGeom>
          <a:noFill/>
        </p:spPr>
        <p:txBody>
          <a:bodyPr wrap="none" rtlCol="0">
            <a:spAutoFit/>
          </a:bodyPr>
          <a:lstStyle/>
          <a:p>
            <a:pPr marL="342900" indent="-342900">
              <a:buFont typeface="+mj-lt"/>
              <a:buAutoNum type="arabicPeriod"/>
            </a:pPr>
            <a:r>
              <a:rPr lang="es-AR" sz="2800" dirty="0" err="1"/>
              <a:t>We</a:t>
            </a:r>
            <a:r>
              <a:rPr lang="es-AR" sz="2800" dirty="0"/>
              <a:t> </a:t>
            </a:r>
            <a:r>
              <a:rPr lang="es-AR" sz="2800" dirty="0" err="1"/>
              <a:t>draw</a:t>
            </a:r>
            <a:r>
              <a:rPr lang="es-AR" sz="2800" dirty="0"/>
              <a:t> </a:t>
            </a:r>
            <a:r>
              <a:rPr lang="es-AR" sz="2800" dirty="0" err="1"/>
              <a:t>the</a:t>
            </a:r>
            <a:r>
              <a:rPr lang="es-AR" sz="2800" dirty="0"/>
              <a:t> </a:t>
            </a:r>
            <a:r>
              <a:rPr lang="es-AR" sz="2800" dirty="0" err="1"/>
              <a:t>lines</a:t>
            </a:r>
            <a:r>
              <a:rPr lang="es-AR" sz="2800" dirty="0"/>
              <a:t> </a:t>
            </a:r>
            <a:r>
              <a:rPr lang="es-AR" sz="2800" dirty="0" err="1"/>
              <a:t>joining</a:t>
            </a:r>
            <a:r>
              <a:rPr lang="es-AR" sz="2800" dirty="0"/>
              <a:t> </a:t>
            </a:r>
            <a:r>
              <a:rPr lang="es-AR" sz="2800" dirty="0" err="1"/>
              <a:t>the</a:t>
            </a:r>
            <a:r>
              <a:rPr lang="es-AR" sz="2800" dirty="0"/>
              <a:t> </a:t>
            </a:r>
            <a:r>
              <a:rPr lang="es-AR" sz="2800" dirty="0" err="1"/>
              <a:t>days</a:t>
            </a:r>
            <a:endParaRPr lang="es-AR" sz="2800" dirty="0"/>
          </a:p>
          <a:p>
            <a:pPr marL="342900" indent="-342900">
              <a:buFont typeface="+mj-lt"/>
              <a:buAutoNum type="arabicPeriod"/>
            </a:pPr>
            <a:r>
              <a:rPr lang="es-AR" sz="2800" dirty="0" err="1"/>
              <a:t>We</a:t>
            </a:r>
            <a:r>
              <a:rPr lang="es-AR" sz="2800" dirty="0"/>
              <a:t> </a:t>
            </a:r>
            <a:r>
              <a:rPr lang="es-AR" sz="2800" dirty="0" err="1"/>
              <a:t>draw</a:t>
            </a:r>
            <a:r>
              <a:rPr lang="es-AR" sz="2800" dirty="0"/>
              <a:t> </a:t>
            </a:r>
            <a:r>
              <a:rPr lang="es-AR" sz="2800" dirty="0" err="1"/>
              <a:t>the</a:t>
            </a:r>
            <a:r>
              <a:rPr lang="es-AR" sz="2800" dirty="0"/>
              <a:t> </a:t>
            </a:r>
            <a:r>
              <a:rPr lang="es-AR" sz="2800" dirty="0" err="1"/>
              <a:t>volume</a:t>
            </a:r>
            <a:r>
              <a:rPr lang="es-AR" sz="2800" dirty="0"/>
              <a:t> </a:t>
            </a:r>
            <a:r>
              <a:rPr lang="es-AR" sz="2800" dirty="0" err="1"/>
              <a:t>references</a:t>
            </a:r>
            <a:endParaRPr lang="es-AR" sz="2800" dirty="0"/>
          </a:p>
          <a:p>
            <a:pPr marL="342900" indent="-342900">
              <a:buFont typeface="+mj-lt"/>
              <a:buAutoNum type="arabicPeriod"/>
            </a:pPr>
            <a:r>
              <a:rPr lang="es-AR" sz="2800" dirty="0" err="1"/>
              <a:t>We</a:t>
            </a:r>
            <a:r>
              <a:rPr lang="es-AR" sz="2800" dirty="0"/>
              <a:t> </a:t>
            </a:r>
            <a:r>
              <a:rPr lang="es-AR" sz="2800" dirty="0" err="1"/>
              <a:t>add</a:t>
            </a:r>
            <a:r>
              <a:rPr lang="es-AR" sz="2800" dirty="0"/>
              <a:t> </a:t>
            </a:r>
            <a:r>
              <a:rPr lang="es-AR" sz="2800" dirty="0" err="1"/>
              <a:t>the</a:t>
            </a:r>
            <a:r>
              <a:rPr lang="es-AR" sz="2800" dirty="0"/>
              <a:t> </a:t>
            </a:r>
            <a:r>
              <a:rPr lang="es-AR" sz="2800" dirty="0" err="1"/>
              <a:t>price</a:t>
            </a:r>
            <a:r>
              <a:rPr lang="es-AR" sz="2800" dirty="0"/>
              <a:t> </a:t>
            </a:r>
            <a:r>
              <a:rPr lang="es-AR" sz="2800" dirty="0" err="1"/>
              <a:t>references</a:t>
            </a:r>
            <a:endParaRPr lang="es-AR" sz="2800" dirty="0"/>
          </a:p>
        </p:txBody>
      </p:sp>
      <p:pic>
        <p:nvPicPr>
          <p:cNvPr id="2" name="Imagen 1"/>
          <p:cNvPicPr>
            <a:picLocks noChangeAspect="1"/>
          </p:cNvPicPr>
          <p:nvPr/>
        </p:nvPicPr>
        <p:blipFill rotWithShape="1">
          <a:blip r:embed="rId4"/>
          <a:srcRect l="13323" t="15415" r="24739" b="10902"/>
          <a:stretch/>
        </p:blipFill>
        <p:spPr>
          <a:xfrm>
            <a:off x="70340" y="2188230"/>
            <a:ext cx="6978653" cy="4669769"/>
          </a:xfrm>
          <a:prstGeom prst="rect">
            <a:avLst/>
          </a:prstGeom>
        </p:spPr>
      </p:pic>
    </p:spTree>
    <p:extLst>
      <p:ext uri="{BB962C8B-B14F-4D97-AF65-F5344CB8AC3E}">
        <p14:creationId xmlns:p14="http://schemas.microsoft.com/office/powerpoint/2010/main" val="3174914176"/>
      </p:ext>
    </p:extLst>
  </p:cSld>
  <p:clrMapOvr>
    <a:masterClrMapping/>
  </p:clrMapOvr>
  <p:transition>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a:t>Transition</a:t>
            </a:r>
          </a:p>
        </p:txBody>
      </p:sp>
      <p:pic>
        <p:nvPicPr>
          <p:cNvPr id="3" name="Imagen 2"/>
          <p:cNvPicPr>
            <a:picLocks noChangeAspect="1"/>
          </p:cNvPicPr>
          <p:nvPr/>
        </p:nvPicPr>
        <p:blipFill rotWithShape="1">
          <a:blip r:embed="rId2"/>
          <a:srcRect l="13508" t="15744" r="44677" b="9590"/>
          <a:stretch/>
        </p:blipFill>
        <p:spPr>
          <a:xfrm>
            <a:off x="3478236" y="1352539"/>
            <a:ext cx="5235527" cy="5258642"/>
          </a:xfrm>
          <a:prstGeom prst="rect">
            <a:avLst/>
          </a:prstGeom>
        </p:spPr>
      </p:pic>
    </p:spTree>
    <p:extLst>
      <p:ext uri="{BB962C8B-B14F-4D97-AF65-F5344CB8AC3E}">
        <p14:creationId xmlns:p14="http://schemas.microsoft.com/office/powerpoint/2010/main" val="1333672100"/>
      </p:ext>
    </p:extLst>
  </p:cSld>
  <p:clrMapOvr>
    <a:masterClrMapping/>
  </p:clrMapOvr>
  <p:transition>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3794" y="809"/>
            <a:ext cx="10515600" cy="1325563"/>
          </a:xfrm>
        </p:spPr>
        <p:txBody>
          <a:bodyPr/>
          <a:lstStyle/>
          <a:p>
            <a:pPr algn="ctr"/>
            <a:r>
              <a:rPr lang="es-AR" dirty="0" err="1" smtClean="0"/>
              <a:t>Side</a:t>
            </a:r>
            <a:r>
              <a:rPr lang="es-AR" dirty="0"/>
              <a:t> </a:t>
            </a:r>
            <a:r>
              <a:rPr lang="es-AR" dirty="0" err="1" smtClean="0"/>
              <a:t>Watchlist</a:t>
            </a:r>
            <a:endParaRPr lang="es-AR" dirty="0"/>
          </a:p>
        </p:txBody>
      </p:sp>
      <p:pic>
        <p:nvPicPr>
          <p:cNvPr id="5" name="Marcador de contenido 4"/>
          <p:cNvPicPr>
            <a:picLocks noGrp="1" noChangeAspect="1"/>
          </p:cNvPicPr>
          <p:nvPr>
            <p:ph idx="1"/>
          </p:nvPr>
        </p:nvPicPr>
        <p:blipFill rotWithShape="1">
          <a:blip r:embed="rId2"/>
          <a:srcRect l="13023" t="35857" r="73702" b="20821"/>
          <a:stretch/>
        </p:blipFill>
        <p:spPr>
          <a:xfrm>
            <a:off x="1151793" y="809"/>
            <a:ext cx="2576145" cy="4728817"/>
          </a:xfrm>
          <a:prstGeom prst="rect">
            <a:avLst/>
          </a:prstGeom>
        </p:spPr>
      </p:pic>
      <p:pic>
        <p:nvPicPr>
          <p:cNvPr id="4" name="Imagen 3"/>
          <p:cNvPicPr>
            <a:picLocks noChangeAspect="1"/>
          </p:cNvPicPr>
          <p:nvPr/>
        </p:nvPicPr>
        <p:blipFill rotWithShape="1">
          <a:blip r:embed="rId3"/>
          <a:srcRect l="11108" t="17713" r="49384" b="14841"/>
          <a:stretch/>
        </p:blipFill>
        <p:spPr>
          <a:xfrm>
            <a:off x="6171027" y="1027906"/>
            <a:ext cx="6020973" cy="5781821"/>
          </a:xfrm>
          <a:prstGeom prst="rect">
            <a:avLst/>
          </a:prstGeom>
        </p:spPr>
      </p:pic>
      <p:pic>
        <p:nvPicPr>
          <p:cNvPr id="7" name="Imagen 6"/>
          <p:cNvPicPr>
            <a:picLocks noChangeAspect="1"/>
          </p:cNvPicPr>
          <p:nvPr/>
        </p:nvPicPr>
        <p:blipFill rotWithShape="1">
          <a:blip r:embed="rId4"/>
          <a:srcRect l="11015" t="51354" r="42092" b="18123"/>
          <a:stretch/>
        </p:blipFill>
        <p:spPr>
          <a:xfrm>
            <a:off x="0" y="4550256"/>
            <a:ext cx="6171027" cy="2259471"/>
          </a:xfrm>
          <a:prstGeom prst="rect">
            <a:avLst/>
          </a:prstGeom>
        </p:spPr>
      </p:pic>
    </p:spTree>
    <p:extLst>
      <p:ext uri="{BB962C8B-B14F-4D97-AF65-F5344CB8AC3E}">
        <p14:creationId xmlns:p14="http://schemas.microsoft.com/office/powerpoint/2010/main" val="3408123357"/>
      </p:ext>
    </p:extLst>
  </p:cSld>
  <p:clrMapOvr>
    <a:masterClrMapping/>
  </p:clrMapOvr>
  <p:transition>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415600" y="593367"/>
            <a:ext cx="11360800" cy="763600"/>
          </a:xfrm>
          <a:prstGeom prst="rect">
            <a:avLst/>
          </a:prstGeom>
        </p:spPr>
        <p:txBody>
          <a:bodyPr vert="horz" wrap="square" lIns="121900" tIns="121900" rIns="121900" bIns="121900" rtlCol="0" anchor="t" anchorCtr="0">
            <a:noAutofit/>
          </a:bodyPr>
          <a:lstStyle/>
          <a:p>
            <a:r>
              <a:rPr lang="es" dirty="0" smtClean="0">
                <a:latin typeface="Raleway"/>
                <a:ea typeface="Raleway"/>
                <a:cs typeface="Raleway"/>
                <a:sym typeface="Raleway"/>
              </a:rPr>
              <a:t>Buying and Selling</a:t>
            </a:r>
            <a:endParaRPr lang="es" dirty="0">
              <a:latin typeface="Raleway"/>
              <a:ea typeface="Raleway"/>
              <a:cs typeface="Raleway"/>
              <a:sym typeface="Raleway"/>
            </a:endParaRPr>
          </a:p>
        </p:txBody>
      </p:sp>
      <p:sp>
        <p:nvSpPr>
          <p:cNvPr id="91" name="Shape 91"/>
          <p:cNvSpPr txBox="1">
            <a:spLocks noGrp="1"/>
          </p:cNvSpPr>
          <p:nvPr>
            <p:ph type="body" idx="1"/>
          </p:nvPr>
        </p:nvSpPr>
        <p:spPr>
          <a:xfrm>
            <a:off x="617633" y="1607933"/>
            <a:ext cx="6013200" cy="4555200"/>
          </a:xfrm>
          <a:prstGeom prst="rect">
            <a:avLst/>
          </a:prstGeom>
        </p:spPr>
        <p:txBody>
          <a:bodyPr vert="horz" wrap="square" lIns="121900" tIns="121900" rIns="121900" bIns="121900" rtlCol="0" anchor="t" anchorCtr="0">
            <a:noAutofit/>
          </a:bodyPr>
          <a:lstStyle/>
          <a:p>
            <a:pPr>
              <a:buNone/>
            </a:pPr>
            <a:r>
              <a:rPr lang="es" dirty="0" smtClean="0"/>
              <a:t>Buying and selling have two options, b</a:t>
            </a:r>
            <a:r>
              <a:rPr lang="en-US" dirty="0" err="1" smtClean="0"/>
              <a:t>uy</a:t>
            </a:r>
            <a:r>
              <a:rPr lang="en-US" dirty="0" smtClean="0"/>
              <a:t> </a:t>
            </a:r>
            <a:r>
              <a:rPr lang="en-US" dirty="0"/>
              <a:t>directly or set orders that buy you automatically when the price of the stock reaches a certain value.</a:t>
            </a:r>
          </a:p>
          <a:p>
            <a:pPr>
              <a:buNone/>
            </a:pPr>
            <a:r>
              <a:rPr lang="en-US" dirty="0"/>
              <a:t>These orders are temporary and expire after </a:t>
            </a:r>
            <a:r>
              <a:rPr lang="en-US" dirty="0" smtClean="0"/>
              <a:t>4 </a:t>
            </a:r>
            <a:r>
              <a:rPr lang="en-US" dirty="0"/>
              <a:t>weeks.</a:t>
            </a:r>
            <a:endParaRPr lang="es" dirty="0"/>
          </a:p>
        </p:txBody>
      </p:sp>
      <p:pic>
        <p:nvPicPr>
          <p:cNvPr id="92" name="Shape 92" descr="captural_comprayventa.PNG"/>
          <p:cNvPicPr preferRelativeResize="0"/>
          <p:nvPr/>
        </p:nvPicPr>
        <p:blipFill rotWithShape="1">
          <a:blip r:embed="rId3">
            <a:alphaModFix/>
          </a:blip>
          <a:srcRect r="24789"/>
          <a:stretch/>
        </p:blipFill>
        <p:spPr>
          <a:xfrm>
            <a:off x="292329" y="5032834"/>
            <a:ext cx="5530400" cy="1130300"/>
          </a:xfrm>
          <a:prstGeom prst="rect">
            <a:avLst/>
          </a:prstGeom>
          <a:noFill/>
          <a:ln>
            <a:noFill/>
          </a:ln>
        </p:spPr>
      </p:pic>
      <p:sp>
        <p:nvSpPr>
          <p:cNvPr id="93" name="Shape 93"/>
          <p:cNvSpPr txBox="1"/>
          <p:nvPr/>
        </p:nvSpPr>
        <p:spPr>
          <a:xfrm>
            <a:off x="7807167" y="1356967"/>
            <a:ext cx="3517200" cy="4555200"/>
          </a:xfrm>
          <a:prstGeom prst="rect">
            <a:avLst/>
          </a:prstGeom>
          <a:noFill/>
          <a:ln>
            <a:noFill/>
          </a:ln>
        </p:spPr>
        <p:txBody>
          <a:bodyPr wrap="square" lIns="121900" tIns="121900" rIns="121900" bIns="121900" anchor="t" anchorCtr="0">
            <a:noAutofit/>
          </a:bodyPr>
          <a:lstStyle/>
          <a:p>
            <a:pPr algn="r"/>
            <a:r>
              <a:rPr lang="en-US" sz="2400" dirty="0"/>
              <a:t>In the first </a:t>
            </a:r>
            <a:r>
              <a:rPr lang="en-US" sz="2400" dirty="0" err="1"/>
              <a:t>NumericUpDown</a:t>
            </a:r>
            <a:r>
              <a:rPr lang="en-US" sz="2400" dirty="0"/>
              <a:t>, you set the amount of shares you want to buy.</a:t>
            </a:r>
          </a:p>
          <a:p>
            <a:pPr algn="r"/>
            <a:r>
              <a:rPr lang="en-US" sz="2400" dirty="0"/>
              <a:t>The second one is only enabled if you select the LIMIT option, which designates the price at which you want to place the orders.</a:t>
            </a:r>
            <a:endParaRPr lang="es" sz="2400" dirty="0"/>
          </a:p>
        </p:txBody>
      </p:sp>
    </p:spTree>
    <p:extLst>
      <p:ext uri="{BB962C8B-B14F-4D97-AF65-F5344CB8AC3E}">
        <p14:creationId xmlns:p14="http://schemas.microsoft.com/office/powerpoint/2010/main" val="967178489"/>
      </p:ext>
    </p:extLst>
  </p:cSld>
  <p:clrMapOvr>
    <a:masterClrMapping/>
  </p:clrMapOvr>
  <p:transition>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Shape 98"/>
          <p:cNvPicPr preferRelativeResize="0"/>
          <p:nvPr/>
        </p:nvPicPr>
        <p:blipFill rotWithShape="1">
          <a:blip r:embed="rId3">
            <a:alphaModFix/>
          </a:blip>
          <a:srcRect l="11161" t="19482" r="65680" b="69251"/>
          <a:stretch/>
        </p:blipFill>
        <p:spPr>
          <a:xfrm>
            <a:off x="1276739" y="1649296"/>
            <a:ext cx="4787235" cy="1863305"/>
          </a:xfrm>
          <a:prstGeom prst="rect">
            <a:avLst/>
          </a:prstGeom>
          <a:noFill/>
          <a:ln>
            <a:noFill/>
          </a:ln>
        </p:spPr>
      </p:pic>
      <p:pic>
        <p:nvPicPr>
          <p:cNvPr id="99" name="Shape 99"/>
          <p:cNvPicPr preferRelativeResize="0"/>
          <p:nvPr/>
        </p:nvPicPr>
        <p:blipFill rotWithShape="1">
          <a:blip r:embed="rId3">
            <a:alphaModFix/>
          </a:blip>
          <a:srcRect l="11161" t="30546" r="65680" b="58463"/>
          <a:stretch/>
        </p:blipFill>
        <p:spPr>
          <a:xfrm>
            <a:off x="1276739" y="3512601"/>
            <a:ext cx="4787235" cy="1817705"/>
          </a:xfrm>
          <a:prstGeom prst="rect">
            <a:avLst/>
          </a:prstGeom>
          <a:noFill/>
          <a:ln>
            <a:noFill/>
          </a:ln>
        </p:spPr>
      </p:pic>
      <p:pic>
        <p:nvPicPr>
          <p:cNvPr id="100" name="Shape 100"/>
          <p:cNvPicPr preferRelativeResize="0"/>
          <p:nvPr/>
        </p:nvPicPr>
        <p:blipFill rotWithShape="1">
          <a:blip r:embed="rId3">
            <a:alphaModFix/>
          </a:blip>
          <a:srcRect l="11161" t="55549" r="65680" b="30258"/>
          <a:stretch/>
        </p:blipFill>
        <p:spPr>
          <a:xfrm>
            <a:off x="6063976" y="3512601"/>
            <a:ext cx="4787235" cy="2347165"/>
          </a:xfrm>
          <a:prstGeom prst="rect">
            <a:avLst/>
          </a:prstGeom>
          <a:noFill/>
          <a:ln>
            <a:noFill/>
          </a:ln>
        </p:spPr>
      </p:pic>
      <p:pic>
        <p:nvPicPr>
          <p:cNvPr id="101" name="Shape 101"/>
          <p:cNvPicPr preferRelativeResize="0"/>
          <p:nvPr/>
        </p:nvPicPr>
        <p:blipFill rotWithShape="1">
          <a:blip r:embed="rId3">
            <a:alphaModFix/>
          </a:blip>
          <a:srcRect l="11161" t="41323" r="65680" b="44308"/>
          <a:stretch/>
        </p:blipFill>
        <p:spPr>
          <a:xfrm>
            <a:off x="6063975" y="1241321"/>
            <a:ext cx="4787235" cy="2271280"/>
          </a:xfrm>
          <a:prstGeom prst="rect">
            <a:avLst/>
          </a:prstGeom>
          <a:noFill/>
          <a:ln>
            <a:noFill/>
          </a:ln>
        </p:spPr>
      </p:pic>
    </p:spTree>
    <p:extLst>
      <p:ext uri="{BB962C8B-B14F-4D97-AF65-F5344CB8AC3E}">
        <p14:creationId xmlns:p14="http://schemas.microsoft.com/office/powerpoint/2010/main" val="287190634"/>
      </p:ext>
    </p:extLst>
  </p:cSld>
  <p:clrMapOvr>
    <a:masterClrMapping/>
  </p:clrMapOvr>
  <p:transition>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415600" y="593367"/>
            <a:ext cx="11360800" cy="763600"/>
          </a:xfrm>
          <a:prstGeom prst="rect">
            <a:avLst/>
          </a:prstGeom>
        </p:spPr>
        <p:txBody>
          <a:bodyPr vert="horz" wrap="square" lIns="121900" tIns="121900" rIns="121900" bIns="121900" rtlCol="0" anchor="t" anchorCtr="0">
            <a:noAutofit/>
          </a:bodyPr>
          <a:lstStyle/>
          <a:p>
            <a:r>
              <a:rPr lang="es">
                <a:latin typeface="Raleway"/>
                <a:ea typeface="Raleway"/>
                <a:cs typeface="Raleway"/>
                <a:sym typeface="Raleway"/>
              </a:rPr>
              <a:t>PlaceOrder</a:t>
            </a:r>
          </a:p>
        </p:txBody>
      </p:sp>
      <p:sp>
        <p:nvSpPr>
          <p:cNvPr id="107" name="Shape 107"/>
          <p:cNvSpPr txBox="1">
            <a:spLocks noGrp="1"/>
          </p:cNvSpPr>
          <p:nvPr>
            <p:ph type="body" idx="1"/>
          </p:nvPr>
        </p:nvSpPr>
        <p:spPr>
          <a:xfrm>
            <a:off x="415600" y="1536633"/>
            <a:ext cx="6018400" cy="4555200"/>
          </a:xfrm>
          <a:prstGeom prst="rect">
            <a:avLst/>
          </a:prstGeom>
        </p:spPr>
        <p:txBody>
          <a:bodyPr vert="horz" wrap="square" lIns="121900" tIns="121900" rIns="121900" bIns="121900" rtlCol="0" anchor="t" anchorCtr="0">
            <a:noAutofit/>
          </a:bodyPr>
          <a:lstStyle/>
          <a:p>
            <a:pPr>
              <a:buNone/>
            </a:pPr>
            <a:r>
              <a:rPr lang="en-US" dirty="0"/>
              <a:t>It is the function attached to the place button, which performs the transaction.</a:t>
            </a:r>
          </a:p>
          <a:p>
            <a:pPr>
              <a:buNone/>
            </a:pPr>
            <a:r>
              <a:rPr lang="en-US" dirty="0"/>
              <a:t>It is set in the Enabled feature of the buttons (Enabled == false means that it is the selection), in the values ​​of the </a:t>
            </a:r>
            <a:r>
              <a:rPr lang="en-US" dirty="0" err="1"/>
              <a:t>NumericUpDown</a:t>
            </a:r>
            <a:r>
              <a:rPr lang="en-US" dirty="0"/>
              <a:t> and the name and value of the company.</a:t>
            </a:r>
          </a:p>
          <a:p>
            <a:pPr>
              <a:buNone/>
            </a:pPr>
            <a:r>
              <a:rPr lang="en-US" dirty="0"/>
              <a:t>Place orders changes list values ​​present in the code.</a:t>
            </a:r>
            <a:endParaRPr lang="es" dirty="0"/>
          </a:p>
        </p:txBody>
      </p:sp>
      <p:pic>
        <p:nvPicPr>
          <p:cNvPr id="108" name="Shape 108" descr="captural_comprayventa.PNG"/>
          <p:cNvPicPr preferRelativeResize="0"/>
          <p:nvPr/>
        </p:nvPicPr>
        <p:blipFill rotWithShape="1">
          <a:blip r:embed="rId3">
            <a:alphaModFix/>
          </a:blip>
          <a:srcRect l="75608" t="15588" r="7954" b="18884"/>
          <a:stretch/>
        </p:blipFill>
        <p:spPr>
          <a:xfrm>
            <a:off x="7263234" y="2038367"/>
            <a:ext cx="3599367" cy="2205500"/>
          </a:xfrm>
          <a:prstGeom prst="rect">
            <a:avLst/>
          </a:prstGeom>
          <a:noFill/>
          <a:ln>
            <a:noFill/>
          </a:ln>
        </p:spPr>
      </p:pic>
    </p:spTree>
    <p:extLst>
      <p:ext uri="{BB962C8B-B14F-4D97-AF65-F5344CB8AC3E}">
        <p14:creationId xmlns:p14="http://schemas.microsoft.com/office/powerpoint/2010/main" val="1369215345"/>
      </p:ext>
    </p:extLst>
  </p:cSld>
  <p:clrMapOvr>
    <a:masterClrMapping/>
  </p:clrMapOvr>
  <p:transition>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415600" y="593367"/>
            <a:ext cx="11360800" cy="763600"/>
          </a:xfrm>
          <a:prstGeom prst="rect">
            <a:avLst/>
          </a:prstGeom>
        </p:spPr>
        <p:txBody>
          <a:bodyPr vert="horz" wrap="square" lIns="121900" tIns="121900" rIns="121900" bIns="121900" rtlCol="0" anchor="t" anchorCtr="0">
            <a:noAutofit/>
          </a:bodyPr>
          <a:lstStyle/>
          <a:p>
            <a:pPr algn="ctr"/>
            <a:r>
              <a:rPr lang="es" dirty="0" smtClean="0">
                <a:latin typeface="Raleway"/>
                <a:ea typeface="Raleway"/>
                <a:cs typeface="Raleway"/>
                <a:sym typeface="Raleway"/>
              </a:rPr>
              <a:t>Lists</a:t>
            </a:r>
            <a:endParaRPr lang="es" dirty="0">
              <a:latin typeface="Raleway"/>
              <a:ea typeface="Raleway"/>
              <a:cs typeface="Raleway"/>
              <a:sym typeface="Raleway"/>
            </a:endParaRPr>
          </a:p>
        </p:txBody>
      </p:sp>
      <p:pic>
        <p:nvPicPr>
          <p:cNvPr id="115" name="Shape 115"/>
          <p:cNvPicPr preferRelativeResize="0"/>
          <p:nvPr/>
        </p:nvPicPr>
        <p:blipFill rotWithShape="1">
          <a:blip r:embed="rId3">
            <a:alphaModFix/>
          </a:blip>
          <a:srcRect l="8899" t="15362" r="30928" b="60021"/>
          <a:stretch/>
        </p:blipFill>
        <p:spPr>
          <a:xfrm>
            <a:off x="610384" y="2018934"/>
            <a:ext cx="10971235" cy="3590601"/>
          </a:xfrm>
          <a:prstGeom prst="rect">
            <a:avLst/>
          </a:prstGeom>
          <a:noFill/>
          <a:ln>
            <a:noFill/>
          </a:ln>
        </p:spPr>
      </p:pic>
    </p:spTree>
    <p:extLst>
      <p:ext uri="{BB962C8B-B14F-4D97-AF65-F5344CB8AC3E}">
        <p14:creationId xmlns:p14="http://schemas.microsoft.com/office/powerpoint/2010/main" val="1357921477"/>
      </p:ext>
    </p:extLst>
  </p:cSld>
  <p:clrMapOvr>
    <a:masterClrMapping/>
  </p:clrMapOvr>
  <p:transition>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1792000" y="593367"/>
            <a:ext cx="11360800" cy="763600"/>
          </a:xfrm>
          <a:prstGeom prst="rect">
            <a:avLst/>
          </a:prstGeom>
        </p:spPr>
        <p:txBody>
          <a:bodyPr vert="horz" wrap="square" lIns="121900" tIns="121900" rIns="121900" bIns="121900" rtlCol="0" anchor="t" anchorCtr="0">
            <a:noAutofit/>
          </a:bodyPr>
          <a:lstStyle/>
          <a:p>
            <a:r>
              <a:rPr lang="es"/>
              <a:t>Placing</a:t>
            </a:r>
          </a:p>
        </p:txBody>
      </p:sp>
      <p:sp>
        <p:nvSpPr>
          <p:cNvPr id="121" name="Shape 121"/>
          <p:cNvSpPr txBox="1">
            <a:spLocks noGrp="1"/>
          </p:cNvSpPr>
          <p:nvPr>
            <p:ph type="body" idx="1"/>
          </p:nvPr>
        </p:nvSpPr>
        <p:spPr>
          <a:xfrm>
            <a:off x="315167" y="1449852"/>
            <a:ext cx="5061200" cy="4555200"/>
          </a:xfrm>
          <a:prstGeom prst="rect">
            <a:avLst/>
          </a:prstGeom>
        </p:spPr>
        <p:txBody>
          <a:bodyPr vert="horz" wrap="square" lIns="121900" tIns="121900" rIns="121900" bIns="121900" rtlCol="0" anchor="t" anchorCtr="0">
            <a:noAutofit/>
          </a:bodyPr>
          <a:lstStyle/>
          <a:p>
            <a:pPr>
              <a:buNone/>
            </a:pPr>
            <a:r>
              <a:rPr lang="es" dirty="0">
                <a:solidFill>
                  <a:schemeClr val="dk1"/>
                </a:solidFill>
                <a:latin typeface="Calibri"/>
                <a:ea typeface="Calibri"/>
                <a:cs typeface="Calibri"/>
                <a:sym typeface="Calibri"/>
              </a:rPr>
              <a:t>It is separated into 4 parts, Market Buy, Market Sell, Limit Buy, Limit Sell.</a:t>
            </a:r>
          </a:p>
          <a:p>
            <a:pPr>
              <a:buNone/>
            </a:pPr>
            <a:r>
              <a:rPr lang="es" dirty="0">
                <a:solidFill>
                  <a:schemeClr val="dk1"/>
                </a:solidFill>
                <a:latin typeface="Calibri"/>
                <a:ea typeface="Calibri"/>
                <a:cs typeface="Calibri"/>
                <a:sym typeface="Calibri"/>
              </a:rPr>
              <a:t> </a:t>
            </a:r>
          </a:p>
          <a:p>
            <a:pPr>
              <a:buClr>
                <a:schemeClr val="dk1"/>
              </a:buClr>
              <a:buSzPct val="61111"/>
              <a:buNone/>
            </a:pPr>
            <a:r>
              <a:rPr lang="es" dirty="0">
                <a:solidFill>
                  <a:schemeClr val="dk1"/>
                </a:solidFill>
                <a:latin typeface="Calibri"/>
                <a:ea typeface="Calibri"/>
                <a:cs typeface="Calibri"/>
                <a:sym typeface="Calibri"/>
              </a:rPr>
              <a:t>In addition, functions are used that fix the company's index in the lists, which the company deletes when it does not have shares and that ensure that the Numeric Boxes have values. These are called CheckIndex, DeleteIndex and CheckConditions.</a:t>
            </a:r>
          </a:p>
          <a:p>
            <a:pPr>
              <a:buNone/>
            </a:pPr>
            <a:endParaRPr dirty="0"/>
          </a:p>
        </p:txBody>
      </p:sp>
      <p:pic>
        <p:nvPicPr>
          <p:cNvPr id="122" name="Shape 122" descr="checkConditions_Code.PNG"/>
          <p:cNvPicPr preferRelativeResize="0"/>
          <p:nvPr/>
        </p:nvPicPr>
        <p:blipFill>
          <a:blip r:embed="rId3">
            <a:alphaModFix/>
          </a:blip>
          <a:stretch>
            <a:fillRect/>
          </a:stretch>
        </p:blipFill>
        <p:spPr>
          <a:xfrm>
            <a:off x="5376367" y="593367"/>
            <a:ext cx="6617733" cy="1712971"/>
          </a:xfrm>
          <a:prstGeom prst="rect">
            <a:avLst/>
          </a:prstGeom>
          <a:noFill/>
          <a:ln>
            <a:noFill/>
          </a:ln>
        </p:spPr>
      </p:pic>
      <p:pic>
        <p:nvPicPr>
          <p:cNvPr id="123" name="Shape 123" descr="CheckIndex_Code.PNG"/>
          <p:cNvPicPr preferRelativeResize="0"/>
          <p:nvPr/>
        </p:nvPicPr>
        <p:blipFill rotWithShape="1">
          <a:blip r:embed="rId4">
            <a:alphaModFix/>
          </a:blip>
          <a:srcRect b="5087"/>
          <a:stretch/>
        </p:blipFill>
        <p:spPr>
          <a:xfrm>
            <a:off x="5435300" y="2481100"/>
            <a:ext cx="6499835" cy="2184200"/>
          </a:xfrm>
          <a:prstGeom prst="rect">
            <a:avLst/>
          </a:prstGeom>
          <a:noFill/>
          <a:ln>
            <a:noFill/>
          </a:ln>
        </p:spPr>
      </p:pic>
      <p:pic>
        <p:nvPicPr>
          <p:cNvPr id="124" name="Shape 124" descr="deleteIndexCode.PNG"/>
          <p:cNvPicPr preferRelativeResize="0"/>
          <p:nvPr/>
        </p:nvPicPr>
        <p:blipFill rotWithShape="1">
          <a:blip r:embed="rId5">
            <a:alphaModFix/>
          </a:blip>
          <a:srcRect r="14973"/>
          <a:stretch/>
        </p:blipFill>
        <p:spPr>
          <a:xfrm>
            <a:off x="5290200" y="4840067"/>
            <a:ext cx="6617733" cy="1811367"/>
          </a:xfrm>
          <a:prstGeom prst="rect">
            <a:avLst/>
          </a:prstGeom>
          <a:noFill/>
          <a:ln>
            <a:noFill/>
          </a:ln>
        </p:spPr>
      </p:pic>
    </p:spTree>
    <p:extLst>
      <p:ext uri="{BB962C8B-B14F-4D97-AF65-F5344CB8AC3E}">
        <p14:creationId xmlns:p14="http://schemas.microsoft.com/office/powerpoint/2010/main" val="4284947092"/>
      </p:ext>
    </p:extLst>
  </p:cSld>
  <p:clrMapOvr>
    <a:masterClrMapping/>
  </p:clrMapOvr>
  <p:transition>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487433" y="114633"/>
            <a:ext cx="11360800" cy="763600"/>
          </a:xfrm>
          <a:prstGeom prst="rect">
            <a:avLst/>
          </a:prstGeom>
        </p:spPr>
        <p:txBody>
          <a:bodyPr vert="horz" wrap="square" lIns="121900" tIns="121900" rIns="121900" bIns="121900" rtlCol="0" anchor="t" anchorCtr="0">
            <a:noAutofit/>
          </a:bodyPr>
          <a:lstStyle/>
          <a:p>
            <a:pPr marL="609585" algn="ctr"/>
            <a:r>
              <a:rPr lang="es"/>
              <a:t>Buying (MARKET)</a:t>
            </a:r>
          </a:p>
        </p:txBody>
      </p:sp>
      <p:sp>
        <p:nvSpPr>
          <p:cNvPr id="130" name="Shape 130"/>
          <p:cNvSpPr txBox="1">
            <a:spLocks noGrp="1"/>
          </p:cNvSpPr>
          <p:nvPr>
            <p:ph type="body" idx="1"/>
          </p:nvPr>
        </p:nvSpPr>
        <p:spPr>
          <a:xfrm>
            <a:off x="415600" y="1536633"/>
            <a:ext cx="11360800" cy="4555200"/>
          </a:xfrm>
          <a:prstGeom prst="rect">
            <a:avLst/>
          </a:prstGeom>
        </p:spPr>
        <p:txBody>
          <a:bodyPr vert="horz" wrap="square" lIns="121900" tIns="121900" rIns="121900" bIns="121900" rtlCol="0" anchor="t" anchorCtr="0">
            <a:noAutofit/>
          </a:bodyPr>
          <a:lstStyle/>
          <a:p>
            <a:pPr>
              <a:buNone/>
            </a:pPr>
            <a:endParaRPr/>
          </a:p>
        </p:txBody>
      </p:sp>
      <p:pic>
        <p:nvPicPr>
          <p:cNvPr id="131" name="Shape 131" descr="market_buyCode.PNG"/>
          <p:cNvPicPr preferRelativeResize="0"/>
          <p:nvPr/>
        </p:nvPicPr>
        <p:blipFill rotWithShape="1">
          <a:blip r:embed="rId3">
            <a:alphaModFix/>
          </a:blip>
          <a:srcRect b="11039"/>
          <a:stretch/>
        </p:blipFill>
        <p:spPr>
          <a:xfrm>
            <a:off x="2992135" y="3487500"/>
            <a:ext cx="6569867" cy="3298800"/>
          </a:xfrm>
          <a:prstGeom prst="rect">
            <a:avLst/>
          </a:prstGeom>
          <a:noFill/>
          <a:ln>
            <a:noFill/>
          </a:ln>
        </p:spPr>
      </p:pic>
      <p:pic>
        <p:nvPicPr>
          <p:cNvPr id="132" name="Shape 132"/>
          <p:cNvPicPr preferRelativeResize="0"/>
          <p:nvPr/>
        </p:nvPicPr>
        <p:blipFill rotWithShape="1">
          <a:blip r:embed="rId4">
            <a:alphaModFix/>
          </a:blip>
          <a:srcRect l="38684" t="28975" r="18808" b="32978"/>
          <a:stretch/>
        </p:blipFill>
        <p:spPr>
          <a:xfrm>
            <a:off x="3504800" y="818367"/>
            <a:ext cx="5182400" cy="2609133"/>
          </a:xfrm>
          <a:prstGeom prst="rect">
            <a:avLst/>
          </a:prstGeom>
          <a:noFill/>
          <a:ln>
            <a:noFill/>
          </a:ln>
        </p:spPr>
      </p:pic>
    </p:spTree>
    <p:extLst>
      <p:ext uri="{BB962C8B-B14F-4D97-AF65-F5344CB8AC3E}">
        <p14:creationId xmlns:p14="http://schemas.microsoft.com/office/powerpoint/2010/main" val="4254552825"/>
      </p:ext>
    </p:extLst>
  </p:cSld>
  <p:clrMapOvr>
    <a:masterClrMapping/>
  </p:clrMapOvr>
  <p:transition>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2BACE-657C-4484-8554-2056F97AC045}"/>
              </a:ext>
            </a:extLst>
          </p:cNvPr>
          <p:cNvSpPr>
            <a:spLocks noGrp="1"/>
          </p:cNvSpPr>
          <p:nvPr>
            <p:ph type="title"/>
          </p:nvPr>
        </p:nvSpPr>
        <p:spPr/>
        <p:txBody>
          <a:bodyPr>
            <a:normAutofit/>
          </a:bodyPr>
          <a:lstStyle/>
          <a:p>
            <a:r>
              <a:rPr lang="en-GB" sz="6000" dirty="0"/>
              <a:t>What’s the secret?</a:t>
            </a:r>
          </a:p>
        </p:txBody>
      </p:sp>
      <p:pic>
        <p:nvPicPr>
          <p:cNvPr id="5" name="Content Placeholder 4">
            <a:extLst>
              <a:ext uri="{FF2B5EF4-FFF2-40B4-BE49-F238E27FC236}">
                <a16:creationId xmlns:a16="http://schemas.microsoft.com/office/drawing/2014/main" id="{A2A1F480-9F2C-46BC-89BF-EF2ABFB9196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85028" y="1690688"/>
            <a:ext cx="7471229" cy="4790022"/>
          </a:xfrm>
        </p:spPr>
      </p:pic>
      <p:sp>
        <p:nvSpPr>
          <p:cNvPr id="6" name="TextBox 5">
            <a:extLst>
              <a:ext uri="{FF2B5EF4-FFF2-40B4-BE49-F238E27FC236}">
                <a16:creationId xmlns:a16="http://schemas.microsoft.com/office/drawing/2014/main" id="{170A6D5E-CD39-4900-96BE-C965E8A5DB7E}"/>
              </a:ext>
            </a:extLst>
          </p:cNvPr>
          <p:cNvSpPr txBox="1"/>
          <p:nvPr/>
        </p:nvSpPr>
        <p:spPr>
          <a:xfrm>
            <a:off x="319313" y="1885096"/>
            <a:ext cx="3381828" cy="4401205"/>
          </a:xfrm>
          <a:prstGeom prst="rect">
            <a:avLst/>
          </a:prstGeom>
          <a:noFill/>
        </p:spPr>
        <p:txBody>
          <a:bodyPr wrap="square" rtlCol="0">
            <a:spAutoFit/>
          </a:bodyPr>
          <a:lstStyle/>
          <a:p>
            <a:pPr marL="285750" indent="-285750">
              <a:buFont typeface="Arial" panose="020B0604020202020204" pitchFamily="34" charset="0"/>
              <a:buChar char="•"/>
            </a:pPr>
            <a:r>
              <a:rPr lang="es-AR" sz="4000" dirty="0" err="1"/>
              <a:t>Pattern</a:t>
            </a:r>
            <a:r>
              <a:rPr lang="es-AR" sz="4000" dirty="0"/>
              <a:t> </a:t>
            </a:r>
            <a:r>
              <a:rPr lang="es-AR" sz="4000" dirty="0" err="1"/>
              <a:t>recognition</a:t>
            </a:r>
            <a:r>
              <a:rPr lang="es-AR" sz="4000" dirty="0"/>
              <a:t>?</a:t>
            </a:r>
          </a:p>
          <a:p>
            <a:pPr marL="285750" indent="-285750">
              <a:buFont typeface="Arial" panose="020B0604020202020204" pitchFamily="34" charset="0"/>
              <a:buChar char="•"/>
            </a:pPr>
            <a:endParaRPr lang="es-AR" sz="4000" dirty="0"/>
          </a:p>
          <a:p>
            <a:pPr marL="285750" indent="-285750">
              <a:buFont typeface="Arial" panose="020B0604020202020204" pitchFamily="34" charset="0"/>
              <a:buChar char="•"/>
            </a:pPr>
            <a:r>
              <a:rPr lang="es-AR" sz="4000" dirty="0" err="1"/>
              <a:t>Insider</a:t>
            </a:r>
            <a:r>
              <a:rPr lang="es-AR" sz="4000" dirty="0"/>
              <a:t> </a:t>
            </a:r>
            <a:r>
              <a:rPr lang="es-AR" sz="4000" dirty="0" err="1"/>
              <a:t>knowledge</a:t>
            </a:r>
            <a:r>
              <a:rPr lang="es-AR" sz="4000" dirty="0"/>
              <a:t>?</a:t>
            </a:r>
          </a:p>
          <a:p>
            <a:pPr marL="285750" indent="-285750">
              <a:buFont typeface="Arial" panose="020B0604020202020204" pitchFamily="34" charset="0"/>
              <a:buChar char="•"/>
            </a:pPr>
            <a:endParaRPr lang="es-AR" sz="4000" dirty="0"/>
          </a:p>
          <a:p>
            <a:pPr marL="285750" indent="-285750">
              <a:buFont typeface="Arial" panose="020B0604020202020204" pitchFamily="34" charset="0"/>
              <a:buChar char="•"/>
            </a:pPr>
            <a:r>
              <a:rPr lang="es-AR" sz="4000" dirty="0" err="1"/>
              <a:t>Dark</a:t>
            </a:r>
            <a:r>
              <a:rPr lang="es-AR" sz="4000" dirty="0"/>
              <a:t> </a:t>
            </a:r>
            <a:r>
              <a:rPr lang="es-AR" sz="4000" dirty="0" err="1"/>
              <a:t>magic</a:t>
            </a:r>
            <a:r>
              <a:rPr lang="es-AR" sz="4000" dirty="0"/>
              <a:t>?</a:t>
            </a:r>
            <a:endParaRPr lang="en-AU" sz="4000" dirty="0"/>
          </a:p>
        </p:txBody>
      </p:sp>
    </p:spTree>
    <p:extLst>
      <p:ext uri="{BB962C8B-B14F-4D97-AF65-F5344CB8AC3E}">
        <p14:creationId xmlns:p14="http://schemas.microsoft.com/office/powerpoint/2010/main" val="3393251743"/>
      </p:ext>
    </p:extLst>
  </p:cSld>
  <p:clrMapOvr>
    <a:masterClrMapping/>
  </p:clrMapOvr>
  <p:transition>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415600" y="389900"/>
            <a:ext cx="11360800" cy="763600"/>
          </a:xfrm>
          <a:prstGeom prst="rect">
            <a:avLst/>
          </a:prstGeom>
        </p:spPr>
        <p:txBody>
          <a:bodyPr vert="horz" wrap="square" lIns="121900" tIns="121900" rIns="121900" bIns="121900" rtlCol="0" anchor="t" anchorCtr="0">
            <a:noAutofit/>
          </a:bodyPr>
          <a:lstStyle/>
          <a:p>
            <a:pPr algn="ctr"/>
            <a:r>
              <a:rPr lang="es"/>
              <a:t>Selling (MARKET)</a:t>
            </a:r>
          </a:p>
        </p:txBody>
      </p:sp>
      <p:pic>
        <p:nvPicPr>
          <p:cNvPr id="138" name="Shape 138" descr="Market_Sell_Code.PNG"/>
          <p:cNvPicPr preferRelativeResize="0"/>
          <p:nvPr/>
        </p:nvPicPr>
        <p:blipFill rotWithShape="1">
          <a:blip r:embed="rId3">
            <a:alphaModFix/>
          </a:blip>
          <a:srcRect l="8809"/>
          <a:stretch/>
        </p:blipFill>
        <p:spPr>
          <a:xfrm>
            <a:off x="2367317" y="3518733"/>
            <a:ext cx="7457360" cy="3339267"/>
          </a:xfrm>
          <a:prstGeom prst="rect">
            <a:avLst/>
          </a:prstGeom>
          <a:noFill/>
          <a:ln>
            <a:noFill/>
          </a:ln>
        </p:spPr>
      </p:pic>
      <p:pic>
        <p:nvPicPr>
          <p:cNvPr id="139" name="Shape 139"/>
          <p:cNvPicPr preferRelativeResize="0"/>
          <p:nvPr/>
        </p:nvPicPr>
        <p:blipFill rotWithShape="1">
          <a:blip r:embed="rId4">
            <a:alphaModFix/>
          </a:blip>
          <a:srcRect l="25178" t="46843" r="18215" b="25756"/>
          <a:stretch/>
        </p:blipFill>
        <p:spPr>
          <a:xfrm>
            <a:off x="1920000" y="1153501"/>
            <a:ext cx="8351968" cy="2274033"/>
          </a:xfrm>
          <a:prstGeom prst="rect">
            <a:avLst/>
          </a:prstGeom>
          <a:noFill/>
          <a:ln>
            <a:noFill/>
          </a:ln>
        </p:spPr>
      </p:pic>
    </p:spTree>
    <p:extLst>
      <p:ext uri="{BB962C8B-B14F-4D97-AF65-F5344CB8AC3E}">
        <p14:creationId xmlns:p14="http://schemas.microsoft.com/office/powerpoint/2010/main" val="1902105486"/>
      </p:ext>
    </p:extLst>
  </p:cSld>
  <p:clrMapOvr>
    <a:masterClrMapping/>
  </p:clrMapOvr>
  <p:transition>
    <p:push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990100" y="569433"/>
            <a:ext cx="11360800" cy="763600"/>
          </a:xfrm>
          <a:prstGeom prst="rect">
            <a:avLst/>
          </a:prstGeom>
        </p:spPr>
        <p:txBody>
          <a:bodyPr vert="horz" wrap="square" lIns="121900" tIns="121900" rIns="121900" bIns="121900" rtlCol="0" anchor="t" anchorCtr="0">
            <a:noAutofit/>
          </a:bodyPr>
          <a:lstStyle/>
          <a:p>
            <a:r>
              <a:rPr lang="es"/>
              <a:t>Limit Buy</a:t>
            </a:r>
          </a:p>
        </p:txBody>
      </p:sp>
      <p:sp>
        <p:nvSpPr>
          <p:cNvPr id="145" name="Shape 145"/>
          <p:cNvSpPr txBox="1">
            <a:spLocks noGrp="1"/>
          </p:cNvSpPr>
          <p:nvPr>
            <p:ph type="body" idx="1"/>
          </p:nvPr>
        </p:nvSpPr>
        <p:spPr>
          <a:xfrm>
            <a:off x="415600" y="1614400"/>
            <a:ext cx="11360800" cy="4555200"/>
          </a:xfrm>
          <a:prstGeom prst="rect">
            <a:avLst/>
          </a:prstGeom>
        </p:spPr>
        <p:txBody>
          <a:bodyPr vert="horz" wrap="square" lIns="121900" tIns="121900" rIns="121900" bIns="121900" rtlCol="0" anchor="t" anchorCtr="0">
            <a:noAutofit/>
          </a:bodyPr>
          <a:lstStyle/>
          <a:p>
            <a:pPr>
              <a:buNone/>
            </a:pPr>
            <a:endParaRPr/>
          </a:p>
        </p:txBody>
      </p:sp>
      <p:pic>
        <p:nvPicPr>
          <p:cNvPr id="146" name="Shape 146" descr="LimitBuy_Code.PNG"/>
          <p:cNvPicPr preferRelativeResize="0"/>
          <p:nvPr/>
        </p:nvPicPr>
        <p:blipFill rotWithShape="1">
          <a:blip r:embed="rId3">
            <a:alphaModFix/>
          </a:blip>
          <a:srcRect b="2562"/>
          <a:stretch/>
        </p:blipFill>
        <p:spPr>
          <a:xfrm>
            <a:off x="4187168" y="266116"/>
            <a:ext cx="7589232" cy="4012167"/>
          </a:xfrm>
          <a:prstGeom prst="rect">
            <a:avLst/>
          </a:prstGeom>
          <a:noFill/>
          <a:ln>
            <a:noFill/>
          </a:ln>
        </p:spPr>
      </p:pic>
      <p:pic>
        <p:nvPicPr>
          <p:cNvPr id="147" name="Shape 147" descr="LimitBuy_Visio.PNG"/>
          <p:cNvPicPr preferRelativeResize="0"/>
          <p:nvPr/>
        </p:nvPicPr>
        <p:blipFill>
          <a:blip r:embed="rId4">
            <a:alphaModFix/>
          </a:blip>
          <a:stretch>
            <a:fillRect/>
          </a:stretch>
        </p:blipFill>
        <p:spPr>
          <a:xfrm>
            <a:off x="0" y="4418967"/>
            <a:ext cx="12192000" cy="2032000"/>
          </a:xfrm>
          <a:prstGeom prst="rect">
            <a:avLst/>
          </a:prstGeom>
          <a:noFill/>
          <a:ln>
            <a:noFill/>
          </a:ln>
        </p:spPr>
      </p:pic>
    </p:spTree>
    <p:extLst>
      <p:ext uri="{BB962C8B-B14F-4D97-AF65-F5344CB8AC3E}">
        <p14:creationId xmlns:p14="http://schemas.microsoft.com/office/powerpoint/2010/main" val="538808412"/>
      </p:ext>
    </p:extLst>
  </p:cSld>
  <p:clrMapOvr>
    <a:masterClrMapping/>
  </p:clrMapOvr>
  <p:transition>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1456867" y="593367"/>
            <a:ext cx="11360800" cy="763600"/>
          </a:xfrm>
          <a:prstGeom prst="rect">
            <a:avLst/>
          </a:prstGeom>
        </p:spPr>
        <p:txBody>
          <a:bodyPr vert="horz" wrap="square" lIns="121900" tIns="121900" rIns="121900" bIns="121900" rtlCol="0" anchor="t" anchorCtr="0">
            <a:noAutofit/>
          </a:bodyPr>
          <a:lstStyle/>
          <a:p>
            <a:r>
              <a:rPr lang="es"/>
              <a:t>Limit Sell</a:t>
            </a:r>
          </a:p>
        </p:txBody>
      </p:sp>
      <p:sp>
        <p:nvSpPr>
          <p:cNvPr id="153" name="Shape 153"/>
          <p:cNvSpPr txBox="1">
            <a:spLocks noGrp="1"/>
          </p:cNvSpPr>
          <p:nvPr>
            <p:ph type="body" idx="1"/>
          </p:nvPr>
        </p:nvSpPr>
        <p:spPr>
          <a:xfrm>
            <a:off x="415600" y="1536633"/>
            <a:ext cx="11360800" cy="4555200"/>
          </a:xfrm>
          <a:prstGeom prst="rect">
            <a:avLst/>
          </a:prstGeom>
        </p:spPr>
        <p:txBody>
          <a:bodyPr vert="horz" wrap="square" lIns="121900" tIns="121900" rIns="121900" bIns="121900" rtlCol="0" anchor="t" anchorCtr="0">
            <a:noAutofit/>
          </a:bodyPr>
          <a:lstStyle/>
          <a:p>
            <a:pPr>
              <a:buNone/>
            </a:pPr>
            <a:endParaRPr/>
          </a:p>
        </p:txBody>
      </p:sp>
      <p:pic>
        <p:nvPicPr>
          <p:cNvPr id="154" name="Shape 154" descr="LimitSell_Visio.PNG"/>
          <p:cNvPicPr preferRelativeResize="0"/>
          <p:nvPr/>
        </p:nvPicPr>
        <p:blipFill rotWithShape="1">
          <a:blip r:embed="rId3">
            <a:alphaModFix/>
          </a:blip>
          <a:srcRect l="7910"/>
          <a:stretch/>
        </p:blipFill>
        <p:spPr>
          <a:xfrm>
            <a:off x="1" y="1609600"/>
            <a:ext cx="4838633" cy="4766333"/>
          </a:xfrm>
          <a:prstGeom prst="rect">
            <a:avLst/>
          </a:prstGeom>
          <a:noFill/>
          <a:ln>
            <a:noFill/>
          </a:ln>
        </p:spPr>
      </p:pic>
      <p:pic>
        <p:nvPicPr>
          <p:cNvPr id="155" name="Shape 155" descr="LimitSell_Code.PNG"/>
          <p:cNvPicPr preferRelativeResize="0"/>
          <p:nvPr/>
        </p:nvPicPr>
        <p:blipFill>
          <a:blip r:embed="rId4">
            <a:alphaModFix/>
          </a:blip>
          <a:stretch>
            <a:fillRect/>
          </a:stretch>
        </p:blipFill>
        <p:spPr>
          <a:xfrm>
            <a:off x="4824068" y="593367"/>
            <a:ext cx="7367933" cy="5940467"/>
          </a:xfrm>
          <a:prstGeom prst="rect">
            <a:avLst/>
          </a:prstGeom>
          <a:noFill/>
          <a:ln>
            <a:noFill/>
          </a:ln>
        </p:spPr>
      </p:pic>
    </p:spTree>
    <p:extLst>
      <p:ext uri="{BB962C8B-B14F-4D97-AF65-F5344CB8AC3E}">
        <p14:creationId xmlns:p14="http://schemas.microsoft.com/office/powerpoint/2010/main" val="2173016068"/>
      </p:ext>
    </p:extLst>
  </p:cSld>
  <p:clrMapOvr>
    <a:masterClrMapping/>
  </p:clrMapOvr>
  <p:transition>
    <p:push di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415600" y="593367"/>
            <a:ext cx="11360800" cy="763600"/>
          </a:xfrm>
          <a:prstGeom prst="rect">
            <a:avLst/>
          </a:prstGeom>
        </p:spPr>
        <p:txBody>
          <a:bodyPr vert="horz" wrap="square" lIns="121900" tIns="121900" rIns="121900" bIns="121900" rtlCol="0" anchor="t" anchorCtr="0">
            <a:noAutofit/>
          </a:bodyPr>
          <a:lstStyle/>
          <a:p>
            <a:r>
              <a:rPr lang="es"/>
              <a:t>EffectivizeOrders</a:t>
            </a:r>
          </a:p>
        </p:txBody>
      </p:sp>
      <p:sp>
        <p:nvSpPr>
          <p:cNvPr id="161" name="Shape 161"/>
          <p:cNvSpPr txBox="1">
            <a:spLocks noGrp="1"/>
          </p:cNvSpPr>
          <p:nvPr>
            <p:ph type="body" idx="1"/>
          </p:nvPr>
        </p:nvSpPr>
        <p:spPr>
          <a:xfrm>
            <a:off x="5391933" y="4680867"/>
            <a:ext cx="6116000" cy="2857200"/>
          </a:xfrm>
          <a:prstGeom prst="rect">
            <a:avLst/>
          </a:prstGeom>
        </p:spPr>
        <p:txBody>
          <a:bodyPr vert="horz" wrap="square" lIns="121900" tIns="121900" rIns="121900" bIns="121900" rtlCol="0" anchor="t" anchorCtr="0">
            <a:noAutofit/>
          </a:bodyPr>
          <a:lstStyle/>
          <a:p>
            <a:pPr>
              <a:buNone/>
            </a:pPr>
            <a:r>
              <a:rPr lang="es"/>
              <a:t>It's the method that makes the automatic transaction of each order you make.</a:t>
            </a:r>
          </a:p>
          <a:p>
            <a:pPr>
              <a:buNone/>
            </a:pPr>
            <a:r>
              <a:rPr lang="es"/>
              <a:t>Splits between Buy Orders and Sell Orders</a:t>
            </a:r>
          </a:p>
        </p:txBody>
      </p:sp>
      <p:sp>
        <p:nvSpPr>
          <p:cNvPr id="162" name="Shape 162"/>
          <p:cNvSpPr txBox="1"/>
          <p:nvPr/>
        </p:nvSpPr>
        <p:spPr>
          <a:xfrm>
            <a:off x="415600" y="4541000"/>
            <a:ext cx="3172400" cy="1119600"/>
          </a:xfrm>
          <a:prstGeom prst="rect">
            <a:avLst/>
          </a:prstGeom>
          <a:noFill/>
          <a:ln>
            <a:noFill/>
          </a:ln>
        </p:spPr>
        <p:txBody>
          <a:bodyPr wrap="square" lIns="121900" tIns="121900" rIns="121900" bIns="121900" anchor="t" anchorCtr="0">
            <a:noAutofit/>
          </a:bodyPr>
          <a:lstStyle/>
          <a:p>
            <a:r>
              <a:rPr lang="es" sz="3200"/>
              <a:t>Buy Orders</a:t>
            </a:r>
          </a:p>
        </p:txBody>
      </p:sp>
      <p:pic>
        <p:nvPicPr>
          <p:cNvPr id="163" name="Shape 163" descr="EffectivizeOrdersBuy_Code.PNG"/>
          <p:cNvPicPr preferRelativeResize="0"/>
          <p:nvPr/>
        </p:nvPicPr>
        <p:blipFill>
          <a:blip r:embed="rId3">
            <a:alphaModFix/>
          </a:blip>
          <a:stretch>
            <a:fillRect/>
          </a:stretch>
        </p:blipFill>
        <p:spPr>
          <a:xfrm>
            <a:off x="69067" y="0"/>
            <a:ext cx="12053867" cy="4525333"/>
          </a:xfrm>
          <a:prstGeom prst="rect">
            <a:avLst/>
          </a:prstGeom>
          <a:noFill/>
          <a:ln>
            <a:noFill/>
          </a:ln>
        </p:spPr>
      </p:pic>
    </p:spTree>
    <p:extLst>
      <p:ext uri="{BB962C8B-B14F-4D97-AF65-F5344CB8AC3E}">
        <p14:creationId xmlns:p14="http://schemas.microsoft.com/office/powerpoint/2010/main" val="2553313850"/>
      </p:ext>
    </p:extLst>
  </p:cSld>
  <p:clrMapOvr>
    <a:masterClrMapping/>
  </p:clrMapOvr>
  <p:transition>
    <p:push dir="u"/>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415600" y="593367"/>
            <a:ext cx="11360800" cy="763600"/>
          </a:xfrm>
          <a:prstGeom prst="rect">
            <a:avLst/>
          </a:prstGeom>
        </p:spPr>
        <p:txBody>
          <a:bodyPr vert="horz" wrap="square" lIns="121900" tIns="121900" rIns="121900" bIns="121900" rtlCol="0" anchor="t" anchorCtr="0">
            <a:noAutofit/>
          </a:bodyPr>
          <a:lstStyle/>
          <a:p>
            <a:endParaRPr/>
          </a:p>
        </p:txBody>
      </p:sp>
      <p:sp>
        <p:nvSpPr>
          <p:cNvPr id="169" name="Shape 169"/>
          <p:cNvSpPr txBox="1">
            <a:spLocks noGrp="1"/>
          </p:cNvSpPr>
          <p:nvPr>
            <p:ph type="body" idx="1"/>
          </p:nvPr>
        </p:nvSpPr>
        <p:spPr>
          <a:xfrm>
            <a:off x="415600" y="1536633"/>
            <a:ext cx="11360800" cy="4555200"/>
          </a:xfrm>
          <a:prstGeom prst="rect">
            <a:avLst/>
          </a:prstGeom>
        </p:spPr>
        <p:txBody>
          <a:bodyPr vert="horz" wrap="square" lIns="121900" tIns="121900" rIns="121900" bIns="121900" rtlCol="0" anchor="t" anchorCtr="0">
            <a:noAutofit/>
          </a:bodyPr>
          <a:lstStyle/>
          <a:p>
            <a:pPr>
              <a:buNone/>
            </a:pPr>
            <a:endParaRPr/>
          </a:p>
        </p:txBody>
      </p:sp>
      <p:pic>
        <p:nvPicPr>
          <p:cNvPr id="170" name="Shape 170" descr="EffectivizeOrders_Code.PNG"/>
          <p:cNvPicPr preferRelativeResize="0"/>
          <p:nvPr/>
        </p:nvPicPr>
        <p:blipFill>
          <a:blip r:embed="rId3">
            <a:alphaModFix/>
          </a:blip>
          <a:stretch>
            <a:fillRect/>
          </a:stretch>
        </p:blipFill>
        <p:spPr>
          <a:xfrm>
            <a:off x="524733" y="239933"/>
            <a:ext cx="8823032" cy="6478099"/>
          </a:xfrm>
          <a:prstGeom prst="rect">
            <a:avLst/>
          </a:prstGeom>
          <a:noFill/>
          <a:ln>
            <a:noFill/>
          </a:ln>
        </p:spPr>
      </p:pic>
      <p:sp>
        <p:nvSpPr>
          <p:cNvPr id="171" name="Shape 171"/>
          <p:cNvSpPr txBox="1"/>
          <p:nvPr/>
        </p:nvSpPr>
        <p:spPr>
          <a:xfrm>
            <a:off x="9347767" y="5598433"/>
            <a:ext cx="3172400" cy="1119600"/>
          </a:xfrm>
          <a:prstGeom prst="rect">
            <a:avLst/>
          </a:prstGeom>
          <a:noFill/>
          <a:ln>
            <a:noFill/>
          </a:ln>
        </p:spPr>
        <p:txBody>
          <a:bodyPr wrap="square" lIns="121900" tIns="121900" rIns="121900" bIns="121900" anchor="t" anchorCtr="0">
            <a:noAutofit/>
          </a:bodyPr>
          <a:lstStyle/>
          <a:p>
            <a:r>
              <a:rPr lang="es" sz="3200"/>
              <a:t>Sell Orders</a:t>
            </a:r>
          </a:p>
        </p:txBody>
      </p:sp>
    </p:spTree>
    <p:extLst>
      <p:ext uri="{BB962C8B-B14F-4D97-AF65-F5344CB8AC3E}">
        <p14:creationId xmlns:p14="http://schemas.microsoft.com/office/powerpoint/2010/main" val="2611650056"/>
      </p:ext>
    </p:extLst>
  </p:cSld>
  <p:clrMapOvr>
    <a:masterClrMapping/>
  </p:clrMapOvr>
  <p:transition>
    <p:push dir="u"/>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415600" y="593367"/>
            <a:ext cx="11360800" cy="763600"/>
          </a:xfrm>
          <a:prstGeom prst="rect">
            <a:avLst/>
          </a:prstGeom>
        </p:spPr>
        <p:txBody>
          <a:bodyPr vert="horz" wrap="square" lIns="121900" tIns="121900" rIns="121900" bIns="121900" rtlCol="0" anchor="t" anchorCtr="0">
            <a:noAutofit/>
          </a:bodyPr>
          <a:lstStyle/>
          <a:p>
            <a:r>
              <a:rPr lang="es">
                <a:latin typeface="Times New Roman"/>
                <a:ea typeface="Times New Roman"/>
                <a:cs typeface="Times New Roman"/>
                <a:sym typeface="Times New Roman"/>
              </a:rPr>
              <a:t>Portfolio</a:t>
            </a:r>
          </a:p>
        </p:txBody>
      </p:sp>
      <p:sp>
        <p:nvSpPr>
          <p:cNvPr id="177" name="Shape 177"/>
          <p:cNvSpPr txBox="1">
            <a:spLocks noGrp="1"/>
          </p:cNvSpPr>
          <p:nvPr>
            <p:ph type="body" idx="1"/>
          </p:nvPr>
        </p:nvSpPr>
        <p:spPr>
          <a:xfrm>
            <a:off x="2708000" y="246610"/>
            <a:ext cx="9068400" cy="4555200"/>
          </a:xfrm>
          <a:prstGeom prst="rect">
            <a:avLst/>
          </a:prstGeom>
        </p:spPr>
        <p:txBody>
          <a:bodyPr vert="horz" wrap="square" lIns="121900" tIns="121900" rIns="121900" bIns="121900" rtlCol="0" anchor="t" anchorCtr="0">
            <a:noAutofit/>
          </a:bodyPr>
          <a:lstStyle/>
          <a:p>
            <a:pPr algn="r">
              <a:buNone/>
            </a:pPr>
            <a:r>
              <a:rPr lang="es" sz="2400" dirty="0"/>
              <a:t>Your portfolio is where the stocks and orders are displayed.</a:t>
            </a:r>
          </a:p>
          <a:p>
            <a:pPr algn="r">
              <a:buNone/>
            </a:pPr>
            <a:r>
              <a:rPr lang="es" sz="2400" dirty="0"/>
              <a:t>It contains information such as gain loss, the price of each stocks, etc, and it is where you can cancel the orders you placed previously.</a:t>
            </a:r>
          </a:p>
        </p:txBody>
      </p:sp>
      <p:pic>
        <p:nvPicPr>
          <p:cNvPr id="178" name="Shape 178" descr="portfolio_Image.PNG"/>
          <p:cNvPicPr preferRelativeResize="0"/>
          <p:nvPr/>
        </p:nvPicPr>
        <p:blipFill rotWithShape="1">
          <a:blip r:embed="rId3">
            <a:alphaModFix/>
          </a:blip>
          <a:srcRect t="9132" r="8206"/>
          <a:stretch/>
        </p:blipFill>
        <p:spPr>
          <a:xfrm>
            <a:off x="2039066" y="1703724"/>
            <a:ext cx="8113867" cy="5035267"/>
          </a:xfrm>
          <a:prstGeom prst="rect">
            <a:avLst/>
          </a:prstGeom>
          <a:noFill/>
          <a:ln>
            <a:noFill/>
          </a:ln>
        </p:spPr>
      </p:pic>
    </p:spTree>
    <p:extLst>
      <p:ext uri="{BB962C8B-B14F-4D97-AF65-F5344CB8AC3E}">
        <p14:creationId xmlns:p14="http://schemas.microsoft.com/office/powerpoint/2010/main" val="404387804"/>
      </p:ext>
    </p:extLst>
  </p:cSld>
  <p:clrMapOvr>
    <a:masterClrMapping/>
  </p:clrMapOvr>
  <p:transition>
    <p:push dir="u"/>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0" y="308100"/>
            <a:ext cx="11360800" cy="763600"/>
          </a:xfrm>
          <a:prstGeom prst="rect">
            <a:avLst/>
          </a:prstGeom>
        </p:spPr>
        <p:txBody>
          <a:bodyPr vert="horz" wrap="square" lIns="121900" tIns="121900" rIns="121900" bIns="121900" rtlCol="0" anchor="t" anchorCtr="0">
            <a:noAutofit/>
          </a:bodyPr>
          <a:lstStyle/>
          <a:p>
            <a:pPr algn="r"/>
            <a:r>
              <a:rPr lang="es"/>
              <a:t>Adding each share</a:t>
            </a:r>
          </a:p>
        </p:txBody>
      </p:sp>
      <p:sp>
        <p:nvSpPr>
          <p:cNvPr id="184" name="Shape 184"/>
          <p:cNvSpPr txBox="1">
            <a:spLocks noGrp="1"/>
          </p:cNvSpPr>
          <p:nvPr>
            <p:ph type="body" idx="1"/>
          </p:nvPr>
        </p:nvSpPr>
        <p:spPr>
          <a:xfrm>
            <a:off x="508933" y="1225600"/>
            <a:ext cx="4047600" cy="4555200"/>
          </a:xfrm>
          <a:prstGeom prst="rect">
            <a:avLst/>
          </a:prstGeom>
        </p:spPr>
        <p:txBody>
          <a:bodyPr vert="horz" wrap="square" lIns="121900" tIns="121900" rIns="121900" bIns="121900" rtlCol="0" anchor="t" anchorCtr="0">
            <a:noAutofit/>
          </a:bodyPr>
          <a:lstStyle/>
          <a:p>
            <a:pPr>
              <a:buNone/>
            </a:pPr>
            <a:r>
              <a:rPr lang="es" dirty="0"/>
              <a:t>When adding each share to your portfolio, we can observe 2 parts, clearing the portfolio and completing it. Because we don’t know in which line is each share, we will have to clear all the lines and draw them again with the updated info in each list.</a:t>
            </a:r>
          </a:p>
        </p:txBody>
      </p:sp>
      <p:sp>
        <p:nvSpPr>
          <p:cNvPr id="185" name="Shape 185"/>
          <p:cNvSpPr txBox="1"/>
          <p:nvPr/>
        </p:nvSpPr>
        <p:spPr>
          <a:xfrm>
            <a:off x="7165797" y="4726400"/>
            <a:ext cx="3328000" cy="1054400"/>
          </a:xfrm>
          <a:prstGeom prst="rect">
            <a:avLst/>
          </a:prstGeom>
          <a:noFill/>
          <a:ln>
            <a:noFill/>
          </a:ln>
        </p:spPr>
        <p:txBody>
          <a:bodyPr wrap="square" lIns="121900" tIns="121900" rIns="121900" bIns="121900" anchor="t" anchorCtr="0">
            <a:noAutofit/>
          </a:bodyPr>
          <a:lstStyle/>
          <a:p>
            <a:r>
              <a:rPr lang="es" sz="2400" dirty="0"/>
              <a:t>Clear Portfolio</a:t>
            </a:r>
          </a:p>
        </p:txBody>
      </p:sp>
      <p:pic>
        <p:nvPicPr>
          <p:cNvPr id="186" name="Shape 186" descr="clear_Portfolio.PNG"/>
          <p:cNvPicPr preferRelativeResize="0"/>
          <p:nvPr/>
        </p:nvPicPr>
        <p:blipFill rotWithShape="1">
          <a:blip r:embed="rId3">
            <a:alphaModFix/>
          </a:blip>
          <a:srcRect/>
          <a:stretch/>
        </p:blipFill>
        <p:spPr>
          <a:xfrm>
            <a:off x="4556533" y="1308100"/>
            <a:ext cx="7322401" cy="3162219"/>
          </a:xfrm>
          <a:prstGeom prst="rect">
            <a:avLst/>
          </a:prstGeom>
          <a:noFill/>
          <a:ln>
            <a:noFill/>
          </a:ln>
        </p:spPr>
      </p:pic>
    </p:spTree>
    <p:extLst>
      <p:ext uri="{BB962C8B-B14F-4D97-AF65-F5344CB8AC3E}">
        <p14:creationId xmlns:p14="http://schemas.microsoft.com/office/powerpoint/2010/main" val="926142727"/>
      </p:ext>
    </p:extLst>
  </p:cSld>
  <p:clrMapOvr>
    <a:masterClrMapping/>
  </p:clrMapOvr>
  <p:transition>
    <p:push di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415600" y="468933"/>
            <a:ext cx="2990000" cy="763600"/>
          </a:xfrm>
          <a:prstGeom prst="rect">
            <a:avLst/>
          </a:prstGeom>
        </p:spPr>
        <p:txBody>
          <a:bodyPr vert="horz" wrap="square" lIns="121900" tIns="121900" rIns="121900" bIns="121900" rtlCol="0" anchor="t" anchorCtr="0">
            <a:noAutofit/>
          </a:bodyPr>
          <a:lstStyle/>
          <a:p>
            <a:r>
              <a:rPr lang="es"/>
              <a:t>Add shares</a:t>
            </a:r>
          </a:p>
        </p:txBody>
      </p:sp>
      <p:pic>
        <p:nvPicPr>
          <p:cNvPr id="192" name="Shape 192" descr="change text.PNG"/>
          <p:cNvPicPr preferRelativeResize="0"/>
          <p:nvPr/>
        </p:nvPicPr>
        <p:blipFill rotWithShape="1">
          <a:blip r:embed="rId3">
            <a:alphaModFix/>
          </a:blip>
          <a:srcRect l="6898"/>
          <a:stretch/>
        </p:blipFill>
        <p:spPr>
          <a:xfrm>
            <a:off x="77767" y="1833200"/>
            <a:ext cx="9050699" cy="5024800"/>
          </a:xfrm>
          <a:prstGeom prst="rect">
            <a:avLst/>
          </a:prstGeom>
          <a:noFill/>
          <a:ln>
            <a:noFill/>
          </a:ln>
        </p:spPr>
      </p:pic>
      <p:pic>
        <p:nvPicPr>
          <p:cNvPr id="193" name="Shape 193" descr="Loop_Char.PNG"/>
          <p:cNvPicPr preferRelativeResize="0"/>
          <p:nvPr/>
        </p:nvPicPr>
        <p:blipFill rotWithShape="1">
          <a:blip r:embed="rId4">
            <a:alphaModFix/>
          </a:blip>
          <a:srcRect t="-1978"/>
          <a:stretch/>
        </p:blipFill>
        <p:spPr>
          <a:xfrm>
            <a:off x="5715467" y="0"/>
            <a:ext cx="5758168" cy="3608467"/>
          </a:xfrm>
          <a:prstGeom prst="rect">
            <a:avLst/>
          </a:prstGeom>
          <a:noFill/>
          <a:ln>
            <a:noFill/>
          </a:ln>
        </p:spPr>
      </p:pic>
    </p:spTree>
    <p:extLst>
      <p:ext uri="{BB962C8B-B14F-4D97-AF65-F5344CB8AC3E}">
        <p14:creationId xmlns:p14="http://schemas.microsoft.com/office/powerpoint/2010/main" val="1040684468"/>
      </p:ext>
    </p:extLst>
  </p:cSld>
  <p:clrMapOvr>
    <a:masterClrMapping/>
  </p:clrMapOvr>
  <p:transition>
    <p:push dir="u"/>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415600" y="593367"/>
            <a:ext cx="11360800" cy="763600"/>
          </a:xfrm>
          <a:prstGeom prst="rect">
            <a:avLst/>
          </a:prstGeom>
        </p:spPr>
        <p:txBody>
          <a:bodyPr vert="horz" wrap="square" lIns="121900" tIns="121900" rIns="121900" bIns="121900" rtlCol="0" anchor="t" anchorCtr="0">
            <a:noAutofit/>
          </a:bodyPr>
          <a:lstStyle/>
          <a:p>
            <a:r>
              <a:rPr lang="es"/>
              <a:t>Limit Panels</a:t>
            </a:r>
          </a:p>
        </p:txBody>
      </p:sp>
      <p:sp>
        <p:nvSpPr>
          <p:cNvPr id="213" name="Shape 213"/>
          <p:cNvSpPr txBox="1">
            <a:spLocks noGrp="1"/>
          </p:cNvSpPr>
          <p:nvPr>
            <p:ph type="body" idx="1"/>
          </p:nvPr>
        </p:nvSpPr>
        <p:spPr>
          <a:xfrm>
            <a:off x="415600" y="1536633"/>
            <a:ext cx="5120400" cy="4555200"/>
          </a:xfrm>
          <a:prstGeom prst="rect">
            <a:avLst/>
          </a:prstGeom>
        </p:spPr>
        <p:txBody>
          <a:bodyPr vert="horz" wrap="square" lIns="121900" tIns="121900" rIns="121900" bIns="121900" rtlCol="0" anchor="t" anchorCtr="0">
            <a:noAutofit/>
          </a:bodyPr>
          <a:lstStyle/>
          <a:p>
            <a:pPr>
              <a:buNone/>
            </a:pPr>
            <a:r>
              <a:rPr lang="es"/>
              <a:t>The limit panels are the locations in which your orders are placed. The panels differentiate between buy and sell, and they use a couple of lists that save the labels so we can later cancel them.</a:t>
            </a:r>
          </a:p>
          <a:p>
            <a:pPr>
              <a:buNone/>
            </a:pPr>
            <a:r>
              <a:rPr lang="es"/>
              <a:t>We use a return label method that lets us place the labels and a cancel method specific for each buy and sell.</a:t>
            </a:r>
          </a:p>
        </p:txBody>
      </p:sp>
      <p:pic>
        <p:nvPicPr>
          <p:cNvPr id="214" name="Shape 214" descr="Labels_Portfolio.PNG"/>
          <p:cNvPicPr preferRelativeResize="0"/>
          <p:nvPr/>
        </p:nvPicPr>
        <p:blipFill>
          <a:blip r:embed="rId3">
            <a:alphaModFix/>
          </a:blip>
          <a:stretch>
            <a:fillRect/>
          </a:stretch>
        </p:blipFill>
        <p:spPr>
          <a:xfrm>
            <a:off x="5815934" y="160601"/>
            <a:ext cx="5213300" cy="2265367"/>
          </a:xfrm>
          <a:prstGeom prst="rect">
            <a:avLst/>
          </a:prstGeom>
          <a:noFill/>
          <a:ln>
            <a:noFill/>
          </a:ln>
        </p:spPr>
      </p:pic>
      <p:pic>
        <p:nvPicPr>
          <p:cNvPr id="215" name="Shape 215" descr="ReturnLabel.PNG"/>
          <p:cNvPicPr preferRelativeResize="0"/>
          <p:nvPr/>
        </p:nvPicPr>
        <p:blipFill>
          <a:blip r:embed="rId4">
            <a:alphaModFix/>
          </a:blip>
          <a:stretch>
            <a:fillRect/>
          </a:stretch>
        </p:blipFill>
        <p:spPr>
          <a:xfrm>
            <a:off x="5815931" y="2506314"/>
            <a:ext cx="5437300" cy="2063100"/>
          </a:xfrm>
          <a:prstGeom prst="rect">
            <a:avLst/>
          </a:prstGeom>
          <a:noFill/>
          <a:ln>
            <a:noFill/>
          </a:ln>
        </p:spPr>
      </p:pic>
      <p:pic>
        <p:nvPicPr>
          <p:cNvPr id="216" name="Shape 216" descr="cancelOrder.PNG"/>
          <p:cNvPicPr preferRelativeResize="0"/>
          <p:nvPr/>
        </p:nvPicPr>
        <p:blipFill>
          <a:blip r:embed="rId5">
            <a:alphaModFix/>
          </a:blip>
          <a:stretch>
            <a:fillRect/>
          </a:stretch>
        </p:blipFill>
        <p:spPr>
          <a:xfrm>
            <a:off x="5815929" y="4649729"/>
            <a:ext cx="4068201" cy="2063100"/>
          </a:xfrm>
          <a:prstGeom prst="rect">
            <a:avLst/>
          </a:prstGeom>
          <a:noFill/>
          <a:ln>
            <a:noFill/>
          </a:ln>
        </p:spPr>
      </p:pic>
    </p:spTree>
    <p:extLst>
      <p:ext uri="{BB962C8B-B14F-4D97-AF65-F5344CB8AC3E}">
        <p14:creationId xmlns:p14="http://schemas.microsoft.com/office/powerpoint/2010/main" val="2719938063"/>
      </p:ext>
    </p:extLst>
  </p:cSld>
  <p:clrMapOvr>
    <a:masterClrMapping/>
  </p:clrMapOvr>
  <p:transition>
    <p:push dir="u"/>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a:xfrm>
            <a:off x="415600" y="593367"/>
            <a:ext cx="11360800" cy="763600"/>
          </a:xfrm>
          <a:prstGeom prst="rect">
            <a:avLst/>
          </a:prstGeom>
        </p:spPr>
        <p:txBody>
          <a:bodyPr vert="horz" wrap="square" lIns="121900" tIns="121900" rIns="121900" bIns="121900" rtlCol="0" anchor="t" anchorCtr="0">
            <a:noAutofit/>
          </a:bodyPr>
          <a:lstStyle/>
          <a:p>
            <a:r>
              <a:rPr lang="es"/>
              <a:t>Reload Buy</a:t>
            </a:r>
          </a:p>
        </p:txBody>
      </p:sp>
      <p:sp>
        <p:nvSpPr>
          <p:cNvPr id="222" name="Shape 222"/>
          <p:cNvSpPr txBox="1">
            <a:spLocks noGrp="1"/>
          </p:cNvSpPr>
          <p:nvPr>
            <p:ph type="body" idx="1"/>
          </p:nvPr>
        </p:nvSpPr>
        <p:spPr>
          <a:xfrm>
            <a:off x="6096000" y="525552"/>
            <a:ext cx="5198400" cy="656000"/>
          </a:xfrm>
          <a:prstGeom prst="rect">
            <a:avLst/>
          </a:prstGeom>
        </p:spPr>
        <p:txBody>
          <a:bodyPr vert="horz" wrap="square" lIns="121900" tIns="121900" rIns="121900" bIns="121900" rtlCol="0" anchor="t" anchorCtr="0">
            <a:noAutofit/>
          </a:bodyPr>
          <a:lstStyle/>
          <a:p>
            <a:pPr>
              <a:buNone/>
            </a:pPr>
            <a:r>
              <a:rPr lang="es" dirty="0"/>
              <a:t>Shows your orders in the buy panel</a:t>
            </a:r>
          </a:p>
        </p:txBody>
      </p:sp>
      <p:pic>
        <p:nvPicPr>
          <p:cNvPr id="223" name="Shape 223" descr="reload_buy.PNG"/>
          <p:cNvPicPr preferRelativeResize="0"/>
          <p:nvPr/>
        </p:nvPicPr>
        <p:blipFill>
          <a:blip r:embed="rId3">
            <a:alphaModFix/>
          </a:blip>
          <a:stretch>
            <a:fillRect/>
          </a:stretch>
        </p:blipFill>
        <p:spPr>
          <a:xfrm>
            <a:off x="2188184" y="1597907"/>
            <a:ext cx="7815632" cy="5094633"/>
          </a:xfrm>
          <a:prstGeom prst="rect">
            <a:avLst/>
          </a:prstGeom>
          <a:noFill/>
          <a:ln>
            <a:noFill/>
          </a:ln>
        </p:spPr>
      </p:pic>
    </p:spTree>
    <p:extLst>
      <p:ext uri="{BB962C8B-B14F-4D97-AF65-F5344CB8AC3E}">
        <p14:creationId xmlns:p14="http://schemas.microsoft.com/office/powerpoint/2010/main" val="298439796"/>
      </p:ext>
    </p:extLst>
  </p:cSld>
  <p:clrMapOvr>
    <a:masterClrMapping/>
  </p:clrMapOvr>
  <p:transition>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2E279-392E-4F03-9E51-21EFB0B69625}"/>
              </a:ext>
            </a:extLst>
          </p:cNvPr>
          <p:cNvSpPr>
            <a:spLocks noGrp="1"/>
          </p:cNvSpPr>
          <p:nvPr>
            <p:ph type="title"/>
          </p:nvPr>
        </p:nvSpPr>
        <p:spPr/>
        <p:txBody>
          <a:bodyPr>
            <a:normAutofit/>
          </a:bodyPr>
          <a:lstStyle/>
          <a:p>
            <a:pPr algn="ctr"/>
            <a:r>
              <a:rPr lang="es-AR" sz="8000" dirty="0" err="1"/>
              <a:t>Goal</a:t>
            </a:r>
            <a:endParaRPr lang="en-AU" sz="8000" dirty="0"/>
          </a:p>
        </p:txBody>
      </p:sp>
      <p:sp>
        <p:nvSpPr>
          <p:cNvPr id="3" name="Content Placeholder 2">
            <a:extLst>
              <a:ext uri="{FF2B5EF4-FFF2-40B4-BE49-F238E27FC236}">
                <a16:creationId xmlns:a16="http://schemas.microsoft.com/office/drawing/2014/main" id="{D60ADD1C-9A80-44C5-9707-972E718911A4}"/>
              </a:ext>
            </a:extLst>
          </p:cNvPr>
          <p:cNvSpPr>
            <a:spLocks noGrp="1"/>
          </p:cNvSpPr>
          <p:nvPr>
            <p:ph idx="1"/>
          </p:nvPr>
        </p:nvSpPr>
        <p:spPr>
          <a:xfrm>
            <a:off x="838200" y="1417410"/>
            <a:ext cx="3831771" cy="4351338"/>
          </a:xfrm>
        </p:spPr>
        <p:txBody>
          <a:bodyPr>
            <a:noAutofit/>
          </a:bodyPr>
          <a:lstStyle/>
          <a:p>
            <a:r>
              <a:rPr lang="en-GB" sz="4000" dirty="0"/>
              <a:t>Eliminate risk</a:t>
            </a:r>
          </a:p>
          <a:p>
            <a:r>
              <a:rPr lang="en-GB" sz="4000" dirty="0"/>
              <a:t>Improve understanding</a:t>
            </a:r>
          </a:p>
          <a:p>
            <a:r>
              <a:rPr lang="en-GB" sz="4000" dirty="0"/>
              <a:t>Make for a realistic and immersive experience</a:t>
            </a:r>
          </a:p>
          <a:p>
            <a:r>
              <a:rPr lang="en-GB" sz="4000" dirty="0"/>
              <a:t>Add simplicity</a:t>
            </a:r>
          </a:p>
        </p:txBody>
      </p:sp>
      <p:pic>
        <p:nvPicPr>
          <p:cNvPr id="5" name="Picture 4">
            <a:extLst>
              <a:ext uri="{FF2B5EF4-FFF2-40B4-BE49-F238E27FC236}">
                <a16:creationId xmlns:a16="http://schemas.microsoft.com/office/drawing/2014/main" id="{037A2FD3-6C46-4351-AEE0-1D56D64B4A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8805" y="1611027"/>
            <a:ext cx="6137010" cy="4565936"/>
          </a:xfrm>
          <a:prstGeom prst="rect">
            <a:avLst/>
          </a:prstGeom>
        </p:spPr>
      </p:pic>
    </p:spTree>
    <p:extLst>
      <p:ext uri="{BB962C8B-B14F-4D97-AF65-F5344CB8AC3E}">
        <p14:creationId xmlns:p14="http://schemas.microsoft.com/office/powerpoint/2010/main" val="38376592"/>
      </p:ext>
    </p:extLst>
  </p:cSld>
  <p:clrMapOvr>
    <a:masterClrMapping/>
  </p:clrMapOvr>
  <p:transition>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415600" y="126833"/>
            <a:ext cx="11360800" cy="763600"/>
          </a:xfrm>
          <a:prstGeom prst="rect">
            <a:avLst/>
          </a:prstGeom>
        </p:spPr>
        <p:txBody>
          <a:bodyPr vert="horz" wrap="square" lIns="121900" tIns="121900" rIns="121900" bIns="121900" rtlCol="0" anchor="t" anchorCtr="0">
            <a:noAutofit/>
          </a:bodyPr>
          <a:lstStyle/>
          <a:p>
            <a:pPr algn="ctr"/>
            <a:r>
              <a:rPr lang="es" dirty="0"/>
              <a:t>Reload sell</a:t>
            </a:r>
          </a:p>
        </p:txBody>
      </p:sp>
      <p:sp>
        <p:nvSpPr>
          <p:cNvPr id="229" name="Shape 229"/>
          <p:cNvSpPr txBox="1">
            <a:spLocks noGrp="1"/>
          </p:cNvSpPr>
          <p:nvPr>
            <p:ph type="body" idx="1"/>
          </p:nvPr>
        </p:nvSpPr>
        <p:spPr>
          <a:xfrm>
            <a:off x="415600" y="1536633"/>
            <a:ext cx="11360800" cy="4555200"/>
          </a:xfrm>
          <a:prstGeom prst="rect">
            <a:avLst/>
          </a:prstGeom>
        </p:spPr>
        <p:txBody>
          <a:bodyPr vert="horz" wrap="square" lIns="121900" tIns="121900" rIns="121900" bIns="121900" rtlCol="0" anchor="t" anchorCtr="0">
            <a:noAutofit/>
          </a:bodyPr>
          <a:lstStyle/>
          <a:p>
            <a:pPr>
              <a:buNone/>
            </a:pPr>
            <a:endParaRPr/>
          </a:p>
        </p:txBody>
      </p:sp>
      <p:pic>
        <p:nvPicPr>
          <p:cNvPr id="230" name="Shape 230" descr="reload_sell.PNG"/>
          <p:cNvPicPr preferRelativeResize="0"/>
          <p:nvPr/>
        </p:nvPicPr>
        <p:blipFill>
          <a:blip r:embed="rId3">
            <a:alphaModFix/>
          </a:blip>
          <a:stretch>
            <a:fillRect/>
          </a:stretch>
        </p:blipFill>
        <p:spPr>
          <a:xfrm>
            <a:off x="415585" y="950367"/>
            <a:ext cx="9105900" cy="5727700"/>
          </a:xfrm>
          <a:prstGeom prst="rect">
            <a:avLst/>
          </a:prstGeom>
          <a:noFill/>
          <a:ln>
            <a:noFill/>
          </a:ln>
        </p:spPr>
      </p:pic>
    </p:spTree>
    <p:extLst>
      <p:ext uri="{BB962C8B-B14F-4D97-AF65-F5344CB8AC3E}">
        <p14:creationId xmlns:p14="http://schemas.microsoft.com/office/powerpoint/2010/main" val="1169936312"/>
      </p:ext>
    </p:extLst>
  </p:cSld>
  <p:clrMapOvr>
    <a:masterClrMapping/>
  </p:clrMapOvr>
  <p:transition>
    <p:push dir="u"/>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txBox="1">
            <a:spLocks noGrp="1"/>
          </p:cNvSpPr>
          <p:nvPr>
            <p:ph type="title"/>
          </p:nvPr>
        </p:nvSpPr>
        <p:spPr>
          <a:xfrm>
            <a:off x="415600" y="593367"/>
            <a:ext cx="11360800" cy="763600"/>
          </a:xfrm>
          <a:prstGeom prst="rect">
            <a:avLst/>
          </a:prstGeom>
        </p:spPr>
        <p:txBody>
          <a:bodyPr vert="horz" wrap="square" lIns="121900" tIns="121900" rIns="121900" bIns="121900" rtlCol="0" anchor="t" anchorCtr="0">
            <a:noAutofit/>
          </a:bodyPr>
          <a:lstStyle/>
          <a:p>
            <a:r>
              <a:rPr lang="es"/>
              <a:t>Cancel method</a:t>
            </a:r>
          </a:p>
        </p:txBody>
      </p:sp>
      <p:sp>
        <p:nvSpPr>
          <p:cNvPr id="236" name="Shape 236"/>
          <p:cNvSpPr txBox="1">
            <a:spLocks noGrp="1"/>
          </p:cNvSpPr>
          <p:nvPr>
            <p:ph type="body" idx="1"/>
          </p:nvPr>
        </p:nvSpPr>
        <p:spPr>
          <a:xfrm>
            <a:off x="415600" y="877252"/>
            <a:ext cx="11360800" cy="1542400"/>
          </a:xfrm>
          <a:prstGeom prst="rect">
            <a:avLst/>
          </a:prstGeom>
        </p:spPr>
        <p:txBody>
          <a:bodyPr vert="horz" wrap="square" lIns="121900" tIns="121900" rIns="121900" bIns="121900" rtlCol="0" anchor="t" anchorCtr="0">
            <a:noAutofit/>
          </a:bodyPr>
          <a:lstStyle/>
          <a:p>
            <a:pPr marL="1219170" indent="0" algn="r">
              <a:buNone/>
            </a:pPr>
            <a:r>
              <a:rPr lang="es" sz="1867" dirty="0"/>
              <a:t>Method added to the Cancel picturebox</a:t>
            </a:r>
          </a:p>
          <a:p>
            <a:pPr marL="1219170" indent="0" algn="r">
              <a:buNone/>
            </a:pPr>
            <a:r>
              <a:rPr lang="es" sz="1867" dirty="0"/>
              <a:t>Different between buy and sell orders.</a:t>
            </a:r>
          </a:p>
        </p:txBody>
      </p:sp>
      <p:pic>
        <p:nvPicPr>
          <p:cNvPr id="237" name="Shape 237" descr="limit_cancel.PNG"/>
          <p:cNvPicPr preferRelativeResize="0"/>
          <p:nvPr/>
        </p:nvPicPr>
        <p:blipFill>
          <a:blip r:embed="rId3">
            <a:alphaModFix/>
          </a:blip>
          <a:stretch>
            <a:fillRect/>
          </a:stretch>
        </p:blipFill>
        <p:spPr>
          <a:xfrm>
            <a:off x="415601" y="1462768"/>
            <a:ext cx="6919167" cy="2906233"/>
          </a:xfrm>
          <a:prstGeom prst="rect">
            <a:avLst/>
          </a:prstGeom>
          <a:noFill/>
          <a:ln>
            <a:noFill/>
          </a:ln>
        </p:spPr>
      </p:pic>
      <p:pic>
        <p:nvPicPr>
          <p:cNvPr id="238" name="Shape 238" descr="limit_cancel.buy.PNG"/>
          <p:cNvPicPr preferRelativeResize="0"/>
          <p:nvPr/>
        </p:nvPicPr>
        <p:blipFill>
          <a:blip r:embed="rId4">
            <a:alphaModFix/>
          </a:blip>
          <a:stretch>
            <a:fillRect/>
          </a:stretch>
        </p:blipFill>
        <p:spPr>
          <a:xfrm>
            <a:off x="4878734" y="2604567"/>
            <a:ext cx="4450833" cy="3889804"/>
          </a:xfrm>
          <a:prstGeom prst="rect">
            <a:avLst/>
          </a:prstGeom>
          <a:noFill/>
          <a:ln>
            <a:noFill/>
          </a:ln>
        </p:spPr>
      </p:pic>
      <p:sp>
        <p:nvSpPr>
          <p:cNvPr id="239" name="Shape 239"/>
          <p:cNvSpPr txBox="1"/>
          <p:nvPr/>
        </p:nvSpPr>
        <p:spPr>
          <a:xfrm>
            <a:off x="6966867" y="4167667"/>
            <a:ext cx="1104000" cy="763600"/>
          </a:xfrm>
          <a:prstGeom prst="rect">
            <a:avLst/>
          </a:prstGeom>
          <a:noFill/>
          <a:ln>
            <a:noFill/>
          </a:ln>
        </p:spPr>
        <p:txBody>
          <a:bodyPr wrap="square" lIns="121900" tIns="121900" rIns="121900" bIns="121900" anchor="t" anchorCtr="0">
            <a:noAutofit/>
          </a:bodyPr>
          <a:lstStyle/>
          <a:p>
            <a:endParaRPr sz="2400"/>
          </a:p>
        </p:txBody>
      </p:sp>
    </p:spTree>
    <p:extLst>
      <p:ext uri="{BB962C8B-B14F-4D97-AF65-F5344CB8AC3E}">
        <p14:creationId xmlns:p14="http://schemas.microsoft.com/office/powerpoint/2010/main" val="819982757"/>
      </p:ext>
    </p:extLst>
  </p:cSld>
  <p:clrMapOvr>
    <a:masterClrMapping/>
  </p:clrMapOvr>
  <p:transition>
    <p:push dir="u"/>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0" y="556096"/>
            <a:ext cx="11360800" cy="763600"/>
          </a:xfrm>
          <a:prstGeom prst="rect">
            <a:avLst/>
          </a:prstGeom>
        </p:spPr>
        <p:txBody>
          <a:bodyPr vert="horz" wrap="square" lIns="121900" tIns="121900" rIns="121900" bIns="121900" rtlCol="0" anchor="t" anchorCtr="0">
            <a:noAutofit/>
          </a:bodyPr>
          <a:lstStyle/>
          <a:p>
            <a:r>
              <a:rPr lang="es" dirty="0"/>
              <a:t>Cancel sell</a:t>
            </a:r>
          </a:p>
        </p:txBody>
      </p:sp>
      <p:sp>
        <p:nvSpPr>
          <p:cNvPr id="245" name="Shape 245"/>
          <p:cNvSpPr txBox="1">
            <a:spLocks noGrp="1"/>
          </p:cNvSpPr>
          <p:nvPr>
            <p:ph type="body" idx="1"/>
          </p:nvPr>
        </p:nvSpPr>
        <p:spPr>
          <a:xfrm>
            <a:off x="2573458" y="805096"/>
            <a:ext cx="9506000" cy="1029200"/>
          </a:xfrm>
          <a:prstGeom prst="rect">
            <a:avLst/>
          </a:prstGeom>
        </p:spPr>
        <p:txBody>
          <a:bodyPr vert="horz" wrap="square" lIns="121900" tIns="121900" rIns="121900" bIns="121900" rtlCol="0" anchor="t" anchorCtr="0">
            <a:noAutofit/>
          </a:bodyPr>
          <a:lstStyle/>
          <a:p>
            <a:pPr algn="r">
              <a:buNone/>
            </a:pPr>
            <a:r>
              <a:rPr lang="es" sz="2400" dirty="0"/>
              <a:t>Because we reserve some shares as an order, when we cancel it they have to go back to the portfolio</a:t>
            </a:r>
          </a:p>
        </p:txBody>
      </p:sp>
      <p:pic>
        <p:nvPicPr>
          <p:cNvPr id="246" name="Shape 246" descr="remove_order.PNG"/>
          <p:cNvPicPr preferRelativeResize="0"/>
          <p:nvPr/>
        </p:nvPicPr>
        <p:blipFill>
          <a:blip r:embed="rId3">
            <a:alphaModFix/>
          </a:blip>
          <a:stretch>
            <a:fillRect/>
          </a:stretch>
        </p:blipFill>
        <p:spPr>
          <a:xfrm>
            <a:off x="1327151" y="1777901"/>
            <a:ext cx="9537700" cy="4584700"/>
          </a:xfrm>
          <a:prstGeom prst="rect">
            <a:avLst/>
          </a:prstGeom>
          <a:noFill/>
          <a:ln>
            <a:noFill/>
          </a:ln>
        </p:spPr>
      </p:pic>
    </p:spTree>
    <p:extLst>
      <p:ext uri="{BB962C8B-B14F-4D97-AF65-F5344CB8AC3E}">
        <p14:creationId xmlns:p14="http://schemas.microsoft.com/office/powerpoint/2010/main" val="284546900"/>
      </p:ext>
    </p:extLst>
  </p:cSld>
  <p:clrMapOvr>
    <a:masterClrMapping/>
  </p:clrMapOvr>
  <p:transition>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CE96A-BFE0-4655-883D-0D9A05A5BB24}"/>
              </a:ext>
            </a:extLst>
          </p:cNvPr>
          <p:cNvSpPr>
            <a:spLocks noGrp="1"/>
          </p:cNvSpPr>
          <p:nvPr>
            <p:ph type="title"/>
          </p:nvPr>
        </p:nvSpPr>
        <p:spPr/>
        <p:txBody>
          <a:bodyPr/>
          <a:lstStyle/>
          <a:p>
            <a:endParaRPr lang="en-AU" dirty="0"/>
          </a:p>
        </p:txBody>
      </p:sp>
      <p:pic>
        <p:nvPicPr>
          <p:cNvPr id="5" name="Content Placeholder 4">
            <a:extLst>
              <a:ext uri="{FF2B5EF4-FFF2-40B4-BE49-F238E27FC236}">
                <a16:creationId xmlns:a16="http://schemas.microsoft.com/office/drawing/2014/main" id="{8AD2B2D5-6641-40B9-BBE8-8C7C94FD3D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740" y="0"/>
            <a:ext cx="12240740" cy="6858000"/>
          </a:xfrm>
        </p:spPr>
      </p:pic>
    </p:spTree>
    <p:extLst>
      <p:ext uri="{BB962C8B-B14F-4D97-AF65-F5344CB8AC3E}">
        <p14:creationId xmlns:p14="http://schemas.microsoft.com/office/powerpoint/2010/main" val="1631374544"/>
      </p:ext>
    </p:extLst>
  </p:cSld>
  <p:clrMapOvr>
    <a:masterClrMapping/>
  </p:clrMapOvr>
  <p:transition>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846417" y="-8"/>
            <a:ext cx="10515600" cy="1325600"/>
          </a:xfrm>
          <a:prstGeom prst="rect">
            <a:avLst/>
          </a:prstGeom>
          <a:noFill/>
          <a:ln>
            <a:noFill/>
          </a:ln>
        </p:spPr>
        <p:txBody>
          <a:bodyPr vert="horz" wrap="square" lIns="91433" tIns="45700" rIns="91433" bIns="45700" rtlCol="0" anchor="ctr" anchorCtr="0">
            <a:noAutofit/>
          </a:bodyPr>
          <a:lstStyle/>
          <a:p>
            <a:pPr indent="-279393" algn="ctr">
              <a:spcBef>
                <a:spcPts val="0"/>
              </a:spcBef>
              <a:buClr>
                <a:schemeClr val="dk1"/>
              </a:buClr>
              <a:buSzPct val="100000"/>
            </a:pPr>
            <a:r>
              <a:rPr lang="es">
                <a:solidFill>
                  <a:schemeClr val="dk1"/>
                </a:solidFill>
                <a:latin typeface="Calibri"/>
                <a:ea typeface="Calibri"/>
                <a:cs typeface="Calibri"/>
                <a:sym typeface="Calibri"/>
              </a:rPr>
              <a:t>Trade</a:t>
            </a:r>
          </a:p>
        </p:txBody>
      </p:sp>
      <p:pic>
        <p:nvPicPr>
          <p:cNvPr id="179" name="Shape 179"/>
          <p:cNvPicPr preferRelativeResize="0"/>
          <p:nvPr/>
        </p:nvPicPr>
        <p:blipFill rotWithShape="1">
          <a:blip r:embed="rId3">
            <a:alphaModFix/>
          </a:blip>
          <a:srcRect l="12607" t="14634" r="12555" b="19763"/>
          <a:stretch/>
        </p:blipFill>
        <p:spPr>
          <a:xfrm>
            <a:off x="731521" y="1350499"/>
            <a:ext cx="10745372" cy="5284869"/>
          </a:xfrm>
          <a:prstGeom prst="rect">
            <a:avLst/>
          </a:prstGeom>
          <a:noFill/>
          <a:ln>
            <a:noFill/>
          </a:ln>
        </p:spPr>
      </p:pic>
      <p:pic>
        <p:nvPicPr>
          <p:cNvPr id="180" name="Shape 180"/>
          <p:cNvPicPr preferRelativeResize="0"/>
          <p:nvPr/>
        </p:nvPicPr>
        <p:blipFill rotWithShape="1">
          <a:blip r:embed="rId4">
            <a:alphaModFix/>
          </a:blip>
          <a:srcRect/>
          <a:stretch/>
        </p:blipFill>
        <p:spPr>
          <a:xfrm>
            <a:off x="9184567" y="1609471"/>
            <a:ext cx="245000" cy="257635"/>
          </a:xfrm>
          <a:prstGeom prst="rect">
            <a:avLst/>
          </a:prstGeom>
          <a:noFill/>
          <a:ln>
            <a:noFill/>
          </a:ln>
        </p:spPr>
      </p:pic>
      <p:pic>
        <p:nvPicPr>
          <p:cNvPr id="181" name="Shape 181"/>
          <p:cNvPicPr preferRelativeResize="0"/>
          <p:nvPr/>
        </p:nvPicPr>
        <p:blipFill rotWithShape="1">
          <a:blip r:embed="rId5">
            <a:alphaModFix/>
          </a:blip>
          <a:srcRect/>
          <a:stretch/>
        </p:blipFill>
        <p:spPr>
          <a:xfrm>
            <a:off x="9429561" y="1609468"/>
            <a:ext cx="1832868" cy="257633"/>
          </a:xfrm>
          <a:prstGeom prst="rect">
            <a:avLst/>
          </a:prstGeom>
          <a:noFill/>
          <a:ln>
            <a:noFill/>
          </a:ln>
        </p:spPr>
      </p:pic>
      <p:sp>
        <p:nvSpPr>
          <p:cNvPr id="182" name="Shape 182"/>
          <p:cNvSpPr txBox="1"/>
          <p:nvPr/>
        </p:nvSpPr>
        <p:spPr>
          <a:xfrm>
            <a:off x="9442400" y="1546900"/>
            <a:ext cx="1807200" cy="227600"/>
          </a:xfrm>
          <a:prstGeom prst="rect">
            <a:avLst/>
          </a:prstGeom>
          <a:noFill/>
          <a:ln>
            <a:noFill/>
          </a:ln>
        </p:spPr>
        <p:txBody>
          <a:bodyPr wrap="square" lIns="121900" tIns="121900" rIns="121900" bIns="121900" anchor="t" anchorCtr="0">
            <a:noAutofit/>
          </a:bodyPr>
          <a:lstStyle/>
          <a:p>
            <a:r>
              <a:rPr lang="es" sz="1333"/>
              <a:t>AAPL</a:t>
            </a:r>
          </a:p>
        </p:txBody>
      </p:sp>
      <p:pic>
        <p:nvPicPr>
          <p:cNvPr id="183" name="Shape 183"/>
          <p:cNvPicPr preferRelativeResize="0"/>
          <p:nvPr/>
        </p:nvPicPr>
        <p:blipFill rotWithShape="1">
          <a:blip r:embed="rId6">
            <a:alphaModFix/>
          </a:blip>
          <a:srcRect/>
          <a:stretch/>
        </p:blipFill>
        <p:spPr>
          <a:xfrm>
            <a:off x="10802591" y="491009"/>
            <a:ext cx="1070267" cy="1073801"/>
          </a:xfrm>
          <a:prstGeom prst="rect">
            <a:avLst/>
          </a:prstGeom>
          <a:noFill/>
          <a:ln>
            <a:noFill/>
          </a:ln>
        </p:spPr>
      </p:pic>
      <p:pic>
        <p:nvPicPr>
          <p:cNvPr id="184" name="Shape 184"/>
          <p:cNvPicPr preferRelativeResize="0"/>
          <p:nvPr/>
        </p:nvPicPr>
        <p:blipFill rotWithShape="1">
          <a:blip r:embed="rId7">
            <a:alphaModFix/>
          </a:blip>
          <a:srcRect/>
          <a:stretch/>
        </p:blipFill>
        <p:spPr>
          <a:xfrm>
            <a:off x="3174938" y="491006"/>
            <a:ext cx="1201849" cy="1325567"/>
          </a:xfrm>
          <a:prstGeom prst="rect">
            <a:avLst/>
          </a:prstGeom>
          <a:noFill/>
          <a:ln>
            <a:noFill/>
          </a:ln>
        </p:spPr>
      </p:pic>
      <p:pic>
        <p:nvPicPr>
          <p:cNvPr id="185" name="Shape 185"/>
          <p:cNvPicPr preferRelativeResize="0"/>
          <p:nvPr/>
        </p:nvPicPr>
        <p:blipFill rotWithShape="1">
          <a:blip r:embed="rId8">
            <a:alphaModFix/>
          </a:blip>
          <a:srcRect/>
          <a:stretch/>
        </p:blipFill>
        <p:spPr>
          <a:xfrm>
            <a:off x="4785057" y="1531881"/>
            <a:ext cx="296584" cy="257633"/>
          </a:xfrm>
          <a:prstGeom prst="rect">
            <a:avLst/>
          </a:prstGeom>
          <a:noFill/>
          <a:ln>
            <a:noFill/>
          </a:ln>
        </p:spPr>
      </p:pic>
      <p:pic>
        <p:nvPicPr>
          <p:cNvPr id="186" name="Shape 186"/>
          <p:cNvPicPr preferRelativeResize="0"/>
          <p:nvPr/>
        </p:nvPicPr>
        <p:blipFill rotWithShape="1">
          <a:blip r:embed="rId9">
            <a:alphaModFix/>
          </a:blip>
          <a:srcRect l="26307" t="70502" r="17442" b="20248"/>
          <a:stretch/>
        </p:blipFill>
        <p:spPr>
          <a:xfrm>
            <a:off x="2106467" y="5864601"/>
            <a:ext cx="9706533" cy="897809"/>
          </a:xfrm>
          <a:prstGeom prst="rect">
            <a:avLst/>
          </a:prstGeom>
          <a:noFill/>
          <a:ln>
            <a:noFill/>
          </a:ln>
        </p:spPr>
      </p:pic>
    </p:spTree>
    <p:extLst>
      <p:ext uri="{BB962C8B-B14F-4D97-AF65-F5344CB8AC3E}">
        <p14:creationId xmlns:p14="http://schemas.microsoft.com/office/powerpoint/2010/main" val="1715709025"/>
      </p:ext>
    </p:extLst>
  </p:cSld>
  <p:clrMapOvr>
    <a:masterClrMapping/>
  </p:clrMapOvr>
  <p:transition>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838200" y="125975"/>
            <a:ext cx="10515600" cy="1325563"/>
          </a:xfrm>
          <a:prstGeom prst="rect">
            <a:avLst/>
          </a:prstGeom>
          <a:noFill/>
          <a:ln>
            <a:noFill/>
          </a:ln>
        </p:spPr>
        <p:txBody>
          <a:bodyPr vert="horz" wrap="square" lIns="91433" tIns="45700" rIns="91433" bIns="45700" rtlCol="0" anchor="ctr" anchorCtr="0">
            <a:noAutofit/>
          </a:bodyPr>
          <a:lstStyle/>
          <a:p>
            <a:pPr indent="-279393" algn="ctr">
              <a:spcBef>
                <a:spcPts val="0"/>
              </a:spcBef>
              <a:buClr>
                <a:schemeClr val="dk1"/>
              </a:buClr>
              <a:buSzPct val="100000"/>
            </a:pPr>
            <a:r>
              <a:rPr lang="es">
                <a:solidFill>
                  <a:schemeClr val="dk1"/>
                </a:solidFill>
                <a:latin typeface="Calibri"/>
                <a:ea typeface="Calibri"/>
                <a:cs typeface="Calibri"/>
                <a:sym typeface="Calibri"/>
              </a:rPr>
              <a:t>Stock</a:t>
            </a:r>
          </a:p>
        </p:txBody>
      </p:sp>
      <p:pic>
        <p:nvPicPr>
          <p:cNvPr id="192" name="Shape 192"/>
          <p:cNvPicPr preferRelativeResize="0"/>
          <p:nvPr/>
        </p:nvPicPr>
        <p:blipFill rotWithShape="1">
          <a:blip r:embed="rId3">
            <a:alphaModFix/>
          </a:blip>
          <a:srcRect l="27076" t="14266" r="12738" b="19763"/>
          <a:stretch/>
        </p:blipFill>
        <p:spPr>
          <a:xfrm>
            <a:off x="1509932" y="1048044"/>
            <a:ext cx="9172136" cy="5641075"/>
          </a:xfrm>
          <a:prstGeom prst="rect">
            <a:avLst/>
          </a:prstGeom>
          <a:noFill/>
          <a:ln>
            <a:noFill/>
          </a:ln>
        </p:spPr>
      </p:pic>
      <p:pic>
        <p:nvPicPr>
          <p:cNvPr id="193" name="Shape 193"/>
          <p:cNvPicPr preferRelativeResize="0"/>
          <p:nvPr/>
        </p:nvPicPr>
        <p:blipFill rotWithShape="1">
          <a:blip r:embed="rId4">
            <a:alphaModFix/>
          </a:blip>
          <a:srcRect/>
          <a:stretch/>
        </p:blipFill>
        <p:spPr>
          <a:xfrm>
            <a:off x="5057067" y="1118737"/>
            <a:ext cx="245000" cy="257635"/>
          </a:xfrm>
          <a:prstGeom prst="rect">
            <a:avLst/>
          </a:prstGeom>
          <a:noFill/>
          <a:ln>
            <a:noFill/>
          </a:ln>
        </p:spPr>
      </p:pic>
      <p:pic>
        <p:nvPicPr>
          <p:cNvPr id="194" name="Shape 194"/>
          <p:cNvPicPr preferRelativeResize="0"/>
          <p:nvPr/>
        </p:nvPicPr>
        <p:blipFill rotWithShape="1">
          <a:blip r:embed="rId5">
            <a:alphaModFix/>
          </a:blip>
          <a:srcRect/>
          <a:stretch/>
        </p:blipFill>
        <p:spPr>
          <a:xfrm>
            <a:off x="5302061" y="1118734"/>
            <a:ext cx="1832868" cy="257633"/>
          </a:xfrm>
          <a:prstGeom prst="rect">
            <a:avLst/>
          </a:prstGeom>
          <a:noFill/>
          <a:ln>
            <a:noFill/>
          </a:ln>
        </p:spPr>
      </p:pic>
      <p:sp>
        <p:nvSpPr>
          <p:cNvPr id="195" name="Shape 195"/>
          <p:cNvSpPr txBox="1"/>
          <p:nvPr/>
        </p:nvSpPr>
        <p:spPr>
          <a:xfrm>
            <a:off x="5793667" y="1048033"/>
            <a:ext cx="1807200" cy="227600"/>
          </a:xfrm>
          <a:prstGeom prst="rect">
            <a:avLst/>
          </a:prstGeom>
          <a:noFill/>
          <a:ln>
            <a:noFill/>
          </a:ln>
        </p:spPr>
        <p:txBody>
          <a:bodyPr wrap="square" lIns="121900" tIns="121900" rIns="121900" bIns="121900" anchor="t" anchorCtr="0">
            <a:noAutofit/>
          </a:bodyPr>
          <a:lstStyle/>
          <a:p>
            <a:r>
              <a:rPr lang="es" sz="1333"/>
              <a:t>AAPL</a:t>
            </a:r>
          </a:p>
        </p:txBody>
      </p:sp>
    </p:spTree>
    <p:extLst>
      <p:ext uri="{BB962C8B-B14F-4D97-AF65-F5344CB8AC3E}">
        <p14:creationId xmlns:p14="http://schemas.microsoft.com/office/powerpoint/2010/main" val="2920028148"/>
      </p:ext>
    </p:extLst>
  </p:cSld>
  <p:clrMapOvr>
    <a:masterClrMapping/>
  </p:clrMapOvr>
  <p:transition>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a:spLocks noGrp="1"/>
          </p:cNvSpPr>
          <p:nvPr>
            <p:ph type="title"/>
          </p:nvPr>
        </p:nvSpPr>
        <p:spPr>
          <a:xfrm>
            <a:off x="838200" y="365125"/>
            <a:ext cx="10515600" cy="1325563"/>
          </a:xfrm>
          <a:prstGeom prst="rect">
            <a:avLst/>
          </a:prstGeom>
          <a:noFill/>
          <a:ln>
            <a:noFill/>
          </a:ln>
        </p:spPr>
        <p:txBody>
          <a:bodyPr vert="horz" wrap="square" lIns="91433" tIns="45700" rIns="91433" bIns="45700" rtlCol="0" anchor="ctr" anchorCtr="0">
            <a:noAutofit/>
          </a:bodyPr>
          <a:lstStyle/>
          <a:p>
            <a:pPr indent="-279393" algn="ctr">
              <a:spcBef>
                <a:spcPts val="0"/>
              </a:spcBef>
              <a:buClr>
                <a:schemeClr val="dk1"/>
              </a:buClr>
              <a:buSzPct val="100000"/>
            </a:pPr>
            <a:r>
              <a:rPr lang="es">
                <a:solidFill>
                  <a:schemeClr val="dk1"/>
                </a:solidFill>
                <a:latin typeface="Calibri"/>
                <a:ea typeface="Calibri"/>
                <a:cs typeface="Calibri"/>
                <a:sym typeface="Calibri"/>
              </a:rPr>
              <a:t>Account</a:t>
            </a:r>
          </a:p>
        </p:txBody>
      </p:sp>
      <p:pic>
        <p:nvPicPr>
          <p:cNvPr id="201" name="Shape 201"/>
          <p:cNvPicPr preferRelativeResize="0"/>
          <p:nvPr/>
        </p:nvPicPr>
        <p:blipFill rotWithShape="1">
          <a:blip r:embed="rId3">
            <a:alphaModFix/>
          </a:blip>
          <a:srcRect l="12677" t="14430" r="12646" b="19929"/>
          <a:stretch/>
        </p:blipFill>
        <p:spPr>
          <a:xfrm>
            <a:off x="621910" y="1444808"/>
            <a:ext cx="10948183" cy="5399659"/>
          </a:xfrm>
          <a:prstGeom prst="rect">
            <a:avLst/>
          </a:prstGeom>
          <a:noFill/>
          <a:ln>
            <a:noFill/>
          </a:ln>
        </p:spPr>
      </p:pic>
    </p:spTree>
    <p:extLst>
      <p:ext uri="{BB962C8B-B14F-4D97-AF65-F5344CB8AC3E}">
        <p14:creationId xmlns:p14="http://schemas.microsoft.com/office/powerpoint/2010/main" val="484148089"/>
      </p:ext>
    </p:extLst>
  </p:cSld>
  <p:clrMapOvr>
    <a:masterClrMapping/>
  </p:clrMapOvr>
  <p:transition>
    <p:push dir="u"/>
  </p:transition>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759</TotalTime>
  <Words>1291</Words>
  <Application>Microsoft Office PowerPoint</Application>
  <PresentationFormat>Panorámica</PresentationFormat>
  <Paragraphs>169</Paragraphs>
  <Slides>52</Slides>
  <Notes>29</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52</vt:i4>
      </vt:variant>
    </vt:vector>
  </HeadingPairs>
  <TitlesOfParts>
    <vt:vector size="58" baseType="lpstr">
      <vt:lpstr>Arial</vt:lpstr>
      <vt:lpstr>Calibri</vt:lpstr>
      <vt:lpstr>Calibri Light</vt:lpstr>
      <vt:lpstr>Raleway</vt:lpstr>
      <vt:lpstr>Times New Roman</vt:lpstr>
      <vt:lpstr>Tema de Office</vt:lpstr>
      <vt:lpstr>Time Trade</vt:lpstr>
      <vt:lpstr>Assignments and responsibilities</vt:lpstr>
      <vt:lpstr>Stocks and Trading</vt:lpstr>
      <vt:lpstr>What’s the secret?</vt:lpstr>
      <vt:lpstr>Goal</vt:lpstr>
      <vt:lpstr>Presentación de PowerPoint</vt:lpstr>
      <vt:lpstr>Trade</vt:lpstr>
      <vt:lpstr>Stock</vt:lpstr>
      <vt:lpstr>Account</vt:lpstr>
      <vt:lpstr>Watchlist</vt:lpstr>
      <vt:lpstr>Presentación de PowerPoint</vt:lpstr>
      <vt:lpstr>Presentación de PowerPoint</vt:lpstr>
      <vt:lpstr>Presentación de PowerPoint</vt:lpstr>
      <vt:lpstr>Presentación de PowerPoint</vt:lpstr>
      <vt:lpstr>Presentación de PowerPoint</vt:lpstr>
      <vt:lpstr>Presentación de PowerPoint</vt:lpstr>
      <vt:lpstr>How does this +3000 lines of code project works?</vt:lpstr>
      <vt:lpstr>Making the Database</vt:lpstr>
      <vt:lpstr>Organization</vt:lpstr>
      <vt:lpstr>Extent and length</vt:lpstr>
      <vt:lpstr>Loading additional data (Companies values)</vt:lpstr>
      <vt:lpstr>3D Arrays explained</vt:lpstr>
      <vt:lpstr>Login / Register</vt:lpstr>
      <vt:lpstr>  Reception</vt:lpstr>
      <vt:lpstr>Connections</vt:lpstr>
      <vt:lpstr>Security: RSA-2048 encrypted communications; salted SHA2-512 password storage</vt:lpstr>
      <vt:lpstr>Server Register/Login</vt:lpstr>
      <vt:lpstr>Time Trade operational context</vt:lpstr>
      <vt:lpstr>Session data adaption</vt:lpstr>
      <vt:lpstr>Presentación de PowerPoint</vt:lpstr>
      <vt:lpstr>Graphics</vt:lpstr>
      <vt:lpstr>Transition</vt:lpstr>
      <vt:lpstr>Side Watchlist</vt:lpstr>
      <vt:lpstr>Buying and Selling</vt:lpstr>
      <vt:lpstr>Presentación de PowerPoint</vt:lpstr>
      <vt:lpstr>PlaceOrder</vt:lpstr>
      <vt:lpstr>Lists</vt:lpstr>
      <vt:lpstr>Placing</vt:lpstr>
      <vt:lpstr>Buying (MARKET)</vt:lpstr>
      <vt:lpstr>Selling (MARKET)</vt:lpstr>
      <vt:lpstr>Limit Buy</vt:lpstr>
      <vt:lpstr>Limit Sell</vt:lpstr>
      <vt:lpstr>EffectivizeOrders</vt:lpstr>
      <vt:lpstr>Presentación de PowerPoint</vt:lpstr>
      <vt:lpstr>Portfolio</vt:lpstr>
      <vt:lpstr>Adding each share</vt:lpstr>
      <vt:lpstr>Add shares</vt:lpstr>
      <vt:lpstr>Limit Panels</vt:lpstr>
      <vt:lpstr>Reload Buy</vt:lpstr>
      <vt:lpstr>Reload sell</vt:lpstr>
      <vt:lpstr>Cancel method</vt:lpstr>
      <vt:lpstr>Cancel sell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Nacho D L</dc:creator>
  <cp:lastModifiedBy>Nacho D L</cp:lastModifiedBy>
  <cp:revision>82</cp:revision>
  <dcterms:created xsi:type="dcterms:W3CDTF">2017-10-25T11:09:17Z</dcterms:created>
  <dcterms:modified xsi:type="dcterms:W3CDTF">2017-11-06T13:34:20Z</dcterms:modified>
</cp:coreProperties>
</file>